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80" r:id="rId4"/>
    <p:sldId id="309" r:id="rId5"/>
    <p:sldId id="283" r:id="rId6"/>
    <p:sldId id="310" r:id="rId7"/>
    <p:sldId id="284" r:id="rId8"/>
    <p:sldId id="285" r:id="rId9"/>
    <p:sldId id="286" r:id="rId10"/>
    <p:sldId id="311" r:id="rId11"/>
    <p:sldId id="312" r:id="rId12"/>
    <p:sldId id="289" r:id="rId13"/>
    <p:sldId id="288" r:id="rId14"/>
    <p:sldId id="313" r:id="rId15"/>
    <p:sldId id="287" r:id="rId16"/>
    <p:sldId id="314" r:id="rId17"/>
    <p:sldId id="315" r:id="rId18"/>
    <p:sldId id="291" r:id="rId19"/>
    <p:sldId id="292" r:id="rId20"/>
    <p:sldId id="293" r:id="rId21"/>
    <p:sldId id="304" r:id="rId22"/>
    <p:sldId id="295" r:id="rId23"/>
    <p:sldId id="297" r:id="rId24"/>
    <p:sldId id="298" r:id="rId25"/>
    <p:sldId id="299" r:id="rId26"/>
    <p:sldId id="300" r:id="rId27"/>
    <p:sldId id="301" r:id="rId28"/>
    <p:sldId id="318" r:id="rId29"/>
    <p:sldId id="282" r:id="rId30"/>
    <p:sldId id="263" r:id="rId31"/>
    <p:sldId id="307" r:id="rId32"/>
    <p:sldId id="266" r:id="rId33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0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8" autoAdjust="0"/>
    <p:restoredTop sz="96703" autoAdjust="0"/>
  </p:normalViewPr>
  <p:slideViewPr>
    <p:cSldViewPr>
      <p:cViewPr>
        <p:scale>
          <a:sx n="120" d="100"/>
          <a:sy n="120" d="100"/>
        </p:scale>
        <p:origin x="-14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1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C89DC-85C5-4C1C-B387-1D5C1EDBB044}" type="datetimeFigureOut">
              <a:rPr lang="fr-FR" smtClean="0"/>
              <a:t>12/10/2018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4FB0B-379B-4D85-BEE7-933EBC6C293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46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9012" indent="-2842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6942" indent="-227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1719" indent="-227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6496" indent="-227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1273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6049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10826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603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A75077-A8E6-4C5C-A278-11E7ABA7F529}" type="slidenum">
              <a:rPr lang="fr-BE" altLang="fr-FR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fr-BE" altLang="fr-FR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6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9012" indent="-2842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6942" indent="-227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1719" indent="-227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6496" indent="-227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1273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6049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10826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603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A75077-A8E6-4C5C-A278-11E7ABA7F529}" type="slidenum">
              <a:rPr lang="fr-BE" altLang="fr-FR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fr-BE" altLang="fr-FR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614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9012" indent="-2842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6942" indent="-227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1719" indent="-227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6496" indent="-227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1273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6049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10826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603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A75077-A8E6-4C5C-A278-11E7ABA7F529}" type="slidenum">
              <a:rPr lang="fr-BE" altLang="fr-FR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fr-BE" altLang="fr-FR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6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D4AE33-09A0-48AA-AABC-BA7F36FCE07E}" type="datetimeFigureOut">
              <a:rPr lang="fr-FR" smtClean="0"/>
              <a:t>12/10/2018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E8F5CE-D19C-431B-9FF7-F27318D343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49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6" name="Espace réservé de la date 3"/>
          <p:cNvSpPr txBox="1"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A38CB24-36EF-48B3-9F51-F368F84199FF}" type="datetime1">
              <a:rPr lang="fr-BE" altLang="fr-FR"/>
              <a:pPr/>
              <a:t>12/10/2018</a:t>
            </a:fld>
            <a:endParaRPr lang="fr-BE" altLang="fr-FR"/>
          </a:p>
        </p:txBody>
      </p:sp>
      <p:sp>
        <p:nvSpPr>
          <p:cNvPr id="7" name="Espace réservé du pied de page 4"/>
          <p:cNvSpPr txBox="1"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BE" altLang="fr-FR"/>
          </a:p>
        </p:txBody>
      </p:sp>
      <p:sp>
        <p:nvSpPr>
          <p:cNvPr id="8" name="Espace réservé du numéro de diapositive 5"/>
          <p:cNvSpPr txBox="1"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9CF0B26-67CA-4DBE-8AA4-A14F4694969E}" type="slidenum">
              <a:rPr lang="fr-BE" altLang="fr-FR"/>
              <a:pPr/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19859364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DF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98" y="5846098"/>
            <a:ext cx="2067474" cy="82326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2B3AB4FD-3E93-4ECD-B85B-77F727CF0609}"/>
              </a:ext>
            </a:extLst>
          </p:cNvPr>
          <p:cNvSpPr/>
          <p:nvPr userDrawn="1"/>
        </p:nvSpPr>
        <p:spPr>
          <a:xfrm>
            <a:off x="251520" y="6093296"/>
            <a:ext cx="6336703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04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\\server-data\data\Aluthermo&#174;\Marketing\Werbung\POWERPOINTS\2018.10.16%20Estland\DoP%20Densima%20-%20No.003-Dop-2018.02.12-EN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Tests/Sheffield%20University/Aluthermo%20(CIM%20199%20r1)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Tests/Sheffield%20University/Aluthermo%20(CIM%20199%20r1)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Tests/Berechnungen%20Quattro/RWTH%20Quattro%20R5.7/RWTH%20Quattro%20R5.7%20EN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Tests/Berechnungen%20Quattro/RWTH%20Quattro%20R5.7/RWTH%20Quattro%20R5.7%20EN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Thermographie-EN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y%20particular%20needs.pdf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Tests/Berechnungen%20Quattro/RWTH%20Quattro%20R5.7/RWTH%20Quattro%20R5.7%20EN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Aluthermo%20(CIM%20199%20r1).pdf" TargetMode="External"/><Relationship Id="rId4" Type="http://schemas.openxmlformats.org/officeDocument/2006/relationships/hyperlink" Target="Tests/Sheffield%20University/Aluthermo%20(CIM%20199%20r1)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6512" y="0"/>
            <a:ext cx="9217024" cy="688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11" y="160900"/>
            <a:ext cx="3079557" cy="117986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765" y="1394752"/>
            <a:ext cx="6430848" cy="54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7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31640" y="46946"/>
            <a:ext cx="7668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chemeClr val="bg1"/>
                </a:solidFill>
                <a:cs typeface="Gotham Book" pitchFamily="50" charset="0"/>
              </a:rPr>
              <a:t>ALUTHERMO® DENSIMA</a:t>
            </a:r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 SERTIFITSEERIMINE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67544" y="1283116"/>
            <a:ext cx="7710116" cy="3960440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tabLst>
                <a:tab pos="361950" algn="l"/>
              </a:tabLst>
            </a:pPr>
            <a:r>
              <a:rPr lang="en-GB" altLang="fr-FR" sz="1800" b="1" dirty="0">
                <a:solidFill>
                  <a:prstClr val="black"/>
                </a:solidFill>
                <a:latin typeface="Calibri"/>
                <a:cs typeface="Arial" charset="0"/>
              </a:rPr>
              <a:t>Aluthermo® </a:t>
            </a:r>
            <a:r>
              <a:rPr lang="en-GB" altLang="fr-FR" sz="1800" b="1" dirty="0" err="1" smtClean="0">
                <a:solidFill>
                  <a:prstClr val="black"/>
                </a:solidFill>
                <a:latin typeface="Calibri"/>
                <a:cs typeface="Arial" charset="0"/>
              </a:rPr>
              <a:t>Densima</a:t>
            </a:r>
            <a:r>
              <a:rPr lang="en-GB" altLang="fr-FR" sz="1800" dirty="0" smtClean="0">
                <a:solidFill>
                  <a:prstClr val="black"/>
                </a:solidFill>
                <a:latin typeface="Calibri"/>
                <a:cs typeface="Arial" charset="0"/>
              </a:rPr>
              <a:t>: CE</a:t>
            </a:r>
            <a:r>
              <a:rPr lang="et-EE" altLang="fr-FR" sz="1800" dirty="0" smtClean="0">
                <a:solidFill>
                  <a:prstClr val="black"/>
                </a:solidFill>
                <a:latin typeface="Calibri"/>
                <a:cs typeface="Arial" charset="0"/>
              </a:rPr>
              <a:t>-vastavusmärgistusega</a:t>
            </a:r>
            <a:r>
              <a:rPr lang="en-GB" altLang="fr-FR" sz="1800" dirty="0" smtClean="0">
                <a:solidFill>
                  <a:prstClr val="black"/>
                </a:solidFill>
                <a:latin typeface="Calibri"/>
                <a:cs typeface="Arial" charset="0"/>
              </a:rPr>
              <a:t>.</a:t>
            </a:r>
            <a:endParaRPr lang="en-GB" altLang="fr-FR" sz="1800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marL="0" lvl="0" indent="0">
              <a:buNone/>
            </a:pPr>
            <a:endParaRPr lang="en-GB" altLang="fr-FR" sz="1800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marL="0" lvl="0" indent="0">
              <a:buNone/>
            </a:pPr>
            <a:endParaRPr lang="en-GB" altLang="fr-FR" sz="1800" dirty="0" smtClean="0">
              <a:solidFill>
                <a:prstClr val="black"/>
              </a:solidFill>
              <a:latin typeface="Calibri"/>
              <a:cs typeface="Arial" charset="0"/>
            </a:endParaRPr>
          </a:p>
          <a:p>
            <a:pPr marL="0" lvl="0" indent="0">
              <a:buNone/>
            </a:pPr>
            <a:endParaRPr lang="en-GB" altLang="fr-FR" sz="1800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marL="0" lvl="0" indent="0">
              <a:buNone/>
              <a:tabLst>
                <a:tab pos="361950" algn="l"/>
              </a:tabLst>
            </a:pPr>
            <a:r>
              <a:rPr lang="et-EE" altLang="fr-FR" sz="1800" b="1" dirty="0" smtClean="0">
                <a:solidFill>
                  <a:prstClr val="black"/>
                </a:solidFill>
                <a:latin typeface="+mn-lt"/>
                <a:cs typeface="Arial" charset="0"/>
              </a:rPr>
              <a:t>Tuumikmaterjali soojustakistus</a:t>
            </a:r>
            <a:r>
              <a:rPr lang="en-GB" altLang="fr-FR" sz="1800" dirty="0" smtClean="0">
                <a:solidFill>
                  <a:prstClr val="black"/>
                </a:solidFill>
                <a:latin typeface="+mn-lt"/>
                <a:cs typeface="Arial" charset="0"/>
              </a:rPr>
              <a:t>:</a:t>
            </a:r>
            <a:endParaRPr lang="en-GB" altLang="fr-FR" sz="1800" dirty="0">
              <a:solidFill>
                <a:prstClr val="black"/>
              </a:solidFill>
              <a:latin typeface="+mn-lt"/>
              <a:cs typeface="Arial" charset="0"/>
            </a:endParaRPr>
          </a:p>
          <a:p>
            <a:pPr marL="0" lvl="0" indent="0" algn="ctr">
              <a:buNone/>
              <a:tabLst>
                <a:tab pos="361950" algn="l"/>
              </a:tabLst>
            </a:pPr>
            <a:endParaRPr lang="en-GB" altLang="fr-FR" sz="1800" dirty="0" smtClean="0">
              <a:solidFill>
                <a:prstClr val="black"/>
              </a:solidFill>
              <a:latin typeface="+mn-lt"/>
              <a:cs typeface="Arial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prstClr val="black"/>
              </a:solidFill>
              <a:latin typeface="+mn-lt"/>
              <a:cs typeface="Arial" charset="0"/>
            </a:endParaRPr>
          </a:p>
          <a:p>
            <a:pPr marL="0" lvl="0" indent="0">
              <a:buNone/>
            </a:pPr>
            <a:endParaRPr lang="en-US" sz="1800" b="1" dirty="0" smtClean="0">
              <a:latin typeface="+mn-lt"/>
            </a:endParaRPr>
          </a:p>
          <a:p>
            <a:pPr marL="0" lvl="0" indent="0">
              <a:buNone/>
            </a:pPr>
            <a:r>
              <a:rPr lang="et-EE" sz="1800" b="1" dirty="0" smtClean="0">
                <a:latin typeface="+mn-lt"/>
              </a:rPr>
              <a:t>Soojustakistus paigaldamisel hingava aluskattena 2 õhukihi vahele, ventileeritud välisõhu ja mitteventileeritud siseõhu kihiga</a:t>
            </a:r>
            <a:endParaRPr lang="en-US" sz="1800" b="1" dirty="0" smtClean="0">
              <a:latin typeface="+mn-lt"/>
            </a:endParaRPr>
          </a:p>
          <a:p>
            <a:pPr marL="0" lvl="0" indent="0">
              <a:buNone/>
            </a:pPr>
            <a:endParaRPr lang="en-US" altLang="fr-FR" sz="1800" b="1" dirty="0">
              <a:solidFill>
                <a:prstClr val="black"/>
              </a:solidFill>
              <a:latin typeface="+mn-lt"/>
              <a:cs typeface="Arial" charset="0"/>
            </a:endParaRPr>
          </a:p>
          <a:p>
            <a:pPr marL="0" lvl="0" indent="0" algn="ctr">
              <a:buNone/>
            </a:pPr>
            <a:endParaRPr lang="en-GB" altLang="fr-FR" sz="1800" dirty="0">
              <a:solidFill>
                <a:prstClr val="black"/>
              </a:solidFill>
              <a:latin typeface="+mn-lt"/>
              <a:cs typeface="Arial" charset="0"/>
            </a:endParaRPr>
          </a:p>
        </p:txBody>
      </p:sp>
      <p:sp>
        <p:nvSpPr>
          <p:cNvPr id="5" name="AutoShape 10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2555624" y="1913633"/>
            <a:ext cx="3870325" cy="431800"/>
          </a:xfrm>
          <a:prstGeom prst="actionButtonBlank">
            <a:avLst/>
          </a:prstGeom>
          <a:solidFill>
            <a:srgbClr val="DF0024"/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ts val="8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700"/>
              </a:spcBef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500"/>
              </a:spcBef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500"/>
              </a:spcBef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t-EE" altLang="fr-FR" sz="18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Toimivusdeklaratsioon</a:t>
            </a:r>
            <a:endParaRPr lang="de-DE" altLang="fr-FR" sz="1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6" name="AutoShape 11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3130294" y="3040072"/>
            <a:ext cx="2720987" cy="576064"/>
          </a:xfrm>
          <a:prstGeom prst="actionButtonBlank">
            <a:avLst/>
          </a:prstGeom>
          <a:solidFill>
            <a:srgbClr val="DF002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ts val="8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700"/>
              </a:spcBef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500"/>
              </a:spcBef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500"/>
              </a:spcBef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lvl="0" algn="ctr">
              <a:buNone/>
              <a:tabLst>
                <a:tab pos="361950" algn="l"/>
              </a:tabLst>
            </a:pPr>
            <a:r>
              <a:rPr lang="en-GB" altLang="fr-FR" sz="1800" dirty="0">
                <a:solidFill>
                  <a:schemeClr val="bg1"/>
                </a:solidFill>
                <a:cs typeface="Arial" charset="0"/>
              </a:rPr>
              <a:t>EN12667:	 </a:t>
            </a:r>
            <a:r>
              <a:rPr lang="en-GB" altLang="fr-FR" sz="1800" dirty="0" smtClean="0">
                <a:solidFill>
                  <a:schemeClr val="bg1"/>
                </a:solidFill>
                <a:cs typeface="Arial" charset="0"/>
              </a:rPr>
              <a:t>R = </a:t>
            </a:r>
            <a:r>
              <a:rPr lang="en-GB" altLang="fr-FR" sz="1800" dirty="0">
                <a:solidFill>
                  <a:schemeClr val="bg1"/>
                </a:solidFill>
                <a:cs typeface="Arial" charset="0"/>
              </a:rPr>
              <a:t>1,02 m².K/W</a:t>
            </a:r>
          </a:p>
        </p:txBody>
      </p:sp>
      <p:sp>
        <p:nvSpPr>
          <p:cNvPr id="8" name="AutoShape 11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3130294" y="4817122"/>
            <a:ext cx="2720987" cy="547351"/>
          </a:xfrm>
          <a:prstGeom prst="actionButtonBlank">
            <a:avLst/>
          </a:prstGeom>
          <a:solidFill>
            <a:srgbClr val="DF002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ts val="8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700"/>
              </a:spcBef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500"/>
              </a:spcBef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500"/>
              </a:spcBef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ctr">
              <a:buNone/>
              <a:tabLst>
                <a:tab pos="361950" algn="l"/>
              </a:tabLst>
            </a:pPr>
            <a:endParaRPr lang="en-US" altLang="fr-FR" sz="1800" dirty="0" smtClean="0">
              <a:solidFill>
                <a:prstClr val="black"/>
              </a:solidFill>
              <a:cs typeface="Arial" charset="0"/>
            </a:endParaRPr>
          </a:p>
          <a:p>
            <a:pPr algn="ctr">
              <a:buNone/>
              <a:tabLst>
                <a:tab pos="361950" algn="l"/>
              </a:tabLst>
            </a:pPr>
            <a:r>
              <a:rPr lang="en-US" altLang="fr-FR" sz="1800" dirty="0" smtClean="0">
                <a:solidFill>
                  <a:schemeClr val="bg1"/>
                </a:solidFill>
                <a:cs typeface="Arial" charset="0"/>
              </a:rPr>
              <a:t>EN16012</a:t>
            </a:r>
            <a:r>
              <a:rPr lang="en-US" altLang="fr-FR" sz="1800" dirty="0">
                <a:solidFill>
                  <a:schemeClr val="bg1"/>
                </a:solidFill>
                <a:cs typeface="Arial" charset="0"/>
              </a:rPr>
              <a:t>: </a:t>
            </a:r>
            <a:r>
              <a:rPr lang="en-US" altLang="fr-FR" sz="1800" dirty="0" smtClean="0">
                <a:solidFill>
                  <a:schemeClr val="bg1"/>
                </a:solidFill>
                <a:cs typeface="Arial" charset="0"/>
              </a:rPr>
              <a:t>R = </a:t>
            </a:r>
            <a:r>
              <a:rPr lang="en-US" altLang="fr-FR" sz="1800" dirty="0">
                <a:solidFill>
                  <a:schemeClr val="bg1"/>
                </a:solidFill>
                <a:cs typeface="Arial" charset="0"/>
              </a:rPr>
              <a:t>1,77 m².K/W</a:t>
            </a:r>
            <a:endParaRPr lang="en-GB" altLang="fr-FR" sz="1800" dirty="0">
              <a:solidFill>
                <a:schemeClr val="bg1"/>
              </a:solidFill>
              <a:cs typeface="Arial" charset="0"/>
            </a:endParaRPr>
          </a:p>
          <a:p>
            <a:pPr lvl="0" algn="ctr">
              <a:buNone/>
              <a:tabLst>
                <a:tab pos="361950" algn="l"/>
              </a:tabLst>
            </a:pPr>
            <a:endParaRPr lang="en-GB" altLang="fr-FR" sz="1800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529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Inhaltsplatzhalter 3"/>
          <p:cNvSpPr txBox="1">
            <a:spLocks noGrp="1"/>
          </p:cNvSpPr>
          <p:nvPr>
            <p:ph idx="1"/>
          </p:nvPr>
        </p:nvSpPr>
        <p:spPr>
          <a:xfrm>
            <a:off x="755576" y="1412776"/>
            <a:ext cx="7571184" cy="4464496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>
              <a:buNone/>
              <a:tabLst>
                <a:tab pos="361950" algn="l"/>
              </a:tabLst>
            </a:pPr>
            <a:r>
              <a:rPr lang="en-GB" altLang="fr-FR" sz="1800" dirty="0">
                <a:latin typeface="+mn-lt"/>
                <a:cs typeface="Arial" charset="0"/>
                <a:sym typeface="Wingdings"/>
              </a:rPr>
              <a:t>	</a:t>
            </a:r>
            <a:r>
              <a:rPr lang="en-GB" altLang="fr-FR" sz="1800" b="1" dirty="0">
                <a:latin typeface="+mn-lt"/>
                <a:cs typeface="Arial" charset="0"/>
              </a:rPr>
              <a:t>Aluthermo Optima®: </a:t>
            </a:r>
            <a:r>
              <a:rPr lang="en-GB" altLang="fr-FR" sz="1800" dirty="0" smtClean="0">
                <a:latin typeface="+mn-lt"/>
                <a:cs typeface="Arial" charset="0"/>
              </a:rPr>
              <a:t>CE</a:t>
            </a:r>
            <a:r>
              <a:rPr lang="et-EE" altLang="fr-FR" sz="1800" dirty="0" smtClean="0">
                <a:latin typeface="+mn-lt"/>
                <a:cs typeface="Arial" charset="0"/>
              </a:rPr>
              <a:t>-vastavusmärgistusega</a:t>
            </a:r>
            <a:r>
              <a:rPr lang="en-GB" altLang="fr-FR" sz="1800" dirty="0" smtClean="0">
                <a:latin typeface="+mn-lt"/>
                <a:cs typeface="Arial" charset="0"/>
              </a:rPr>
              <a:t>.</a:t>
            </a: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>
              <a:buNone/>
              <a:tabLst>
                <a:tab pos="361950" algn="l"/>
              </a:tabLst>
            </a:pPr>
            <a:r>
              <a:rPr lang="en-GB" altLang="fr-FR" sz="1800" dirty="0">
                <a:latin typeface="+mn-lt"/>
                <a:cs typeface="Arial" charset="0"/>
                <a:sym typeface="Wingdings"/>
              </a:rPr>
              <a:t>	</a:t>
            </a:r>
            <a:r>
              <a:rPr lang="et-EE" altLang="fr-FR" sz="1800" dirty="0" smtClean="0">
                <a:latin typeface="+mn-lt"/>
                <a:cs typeface="Arial" charset="0"/>
                <a:sym typeface="Wingdings"/>
              </a:rPr>
              <a:t>Vastavalt Saksamaa </a:t>
            </a:r>
            <a:r>
              <a:rPr lang="en-GB" altLang="fr-FR" sz="1800" dirty="0" smtClean="0">
                <a:latin typeface="+mn-lt"/>
                <a:cs typeface="Arial" charset="0"/>
              </a:rPr>
              <a:t>IBP </a:t>
            </a:r>
            <a:r>
              <a:rPr lang="en-GB" altLang="fr-FR" sz="1800" dirty="0" err="1" smtClean="0">
                <a:latin typeface="+mn-lt"/>
                <a:cs typeface="Arial" charset="0"/>
              </a:rPr>
              <a:t>Fraunhofer</a:t>
            </a:r>
            <a:r>
              <a:rPr lang="et-EE" altLang="fr-FR" sz="1800" dirty="0" smtClean="0">
                <a:latin typeface="+mn-lt"/>
                <a:cs typeface="Arial" charset="0"/>
              </a:rPr>
              <a:t>i </a:t>
            </a:r>
            <a:r>
              <a:rPr lang="et-EE" altLang="fr-FR" sz="1800" dirty="0" smtClean="0">
                <a:latin typeface="+mn-lt"/>
                <a:cs typeface="Arial" charset="0"/>
              </a:rPr>
              <a:t>Ehitusfüüsika </a:t>
            </a:r>
            <a:r>
              <a:rPr lang="et-EE" altLang="fr-FR" sz="1800" dirty="0" smtClean="0">
                <a:latin typeface="+mn-lt"/>
                <a:cs typeface="Arial" charset="0"/>
              </a:rPr>
              <a:t>Instituudi uuringule</a:t>
            </a:r>
            <a:r>
              <a:rPr lang="en-GB" altLang="fr-FR" sz="1800" dirty="0" smtClean="0">
                <a:latin typeface="+mn-lt"/>
                <a:cs typeface="Arial" charset="0"/>
              </a:rPr>
              <a:t> </a:t>
            </a:r>
            <a:r>
              <a:rPr lang="et-EE" altLang="fr-FR" sz="1800" dirty="0" smtClean="0">
                <a:latin typeface="+mn-lt"/>
                <a:cs typeface="Arial" charset="0"/>
              </a:rPr>
              <a:t>	on 2 õhuava vahele paigaldatud </a:t>
            </a:r>
            <a:r>
              <a:rPr lang="en-GB" altLang="fr-FR" sz="1800" dirty="0" err="1" smtClean="0">
                <a:latin typeface="+mn-lt"/>
                <a:cs typeface="Arial" charset="0"/>
              </a:rPr>
              <a:t>Aluthermo</a:t>
            </a:r>
            <a:r>
              <a:rPr lang="en-GB" altLang="fr-FR" sz="1800" dirty="0" smtClean="0">
                <a:latin typeface="+mn-lt"/>
                <a:cs typeface="Arial" charset="0"/>
              </a:rPr>
              <a:t> Optima</a:t>
            </a:r>
            <a:r>
              <a:rPr lang="en-GB" altLang="fr-FR" sz="1800" dirty="0" smtClean="0">
                <a:latin typeface="Calibri"/>
                <a:cs typeface="Calibri"/>
              </a:rPr>
              <a:t>®</a:t>
            </a:r>
            <a:r>
              <a:rPr lang="et-EE" altLang="fr-FR" sz="1800" dirty="0" smtClean="0">
                <a:latin typeface="Calibri"/>
                <a:cs typeface="Calibri"/>
              </a:rPr>
              <a:t> soojustakistus</a:t>
            </a:r>
            <a:r>
              <a:rPr lang="en-GB" altLang="fr-FR" sz="1800" dirty="0" smtClean="0">
                <a:latin typeface="+mn-lt"/>
                <a:cs typeface="Arial" charset="0"/>
              </a:rPr>
              <a:t> </a:t>
            </a:r>
            <a:r>
              <a:rPr lang="en-GB" altLang="fr-FR" sz="1800" dirty="0">
                <a:latin typeface="+mn-lt"/>
                <a:cs typeface="Arial" charset="0"/>
              </a:rPr>
              <a:t>2,37 </a:t>
            </a:r>
            <a:r>
              <a:rPr lang="et-EE" altLang="fr-FR" sz="1800" dirty="0" smtClean="0">
                <a:latin typeface="+mn-lt"/>
                <a:cs typeface="Arial" charset="0"/>
              </a:rPr>
              <a:t>	</a:t>
            </a:r>
            <a:r>
              <a:rPr lang="en-GB" altLang="fr-FR" sz="1800" dirty="0" smtClean="0">
                <a:latin typeface="+mn-lt"/>
                <a:cs typeface="Arial" charset="0"/>
              </a:rPr>
              <a:t>m².K/W</a:t>
            </a:r>
            <a:r>
              <a:rPr lang="en-GB" altLang="fr-FR" sz="1800" dirty="0">
                <a:latin typeface="+mn-lt"/>
                <a:cs typeface="Arial" charset="0"/>
              </a:rPr>
              <a:t>. (EN </a:t>
            </a:r>
            <a:r>
              <a:rPr lang="en-GB" altLang="fr-FR" sz="1800" dirty="0" smtClean="0">
                <a:latin typeface="+mn-lt"/>
                <a:cs typeface="Arial" charset="0"/>
              </a:rPr>
              <a:t>16012).</a:t>
            </a: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</p:txBody>
      </p:sp>
      <p:sp>
        <p:nvSpPr>
          <p:cNvPr id="6150" name="AutoShape 11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3082591" y="4293096"/>
            <a:ext cx="2917155" cy="360362"/>
          </a:xfrm>
          <a:prstGeom prst="actionButtonBlank">
            <a:avLst/>
          </a:prstGeom>
          <a:solidFill>
            <a:srgbClr val="DF002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ts val="8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700"/>
              </a:spcBef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500"/>
              </a:spcBef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500"/>
              </a:spcBef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fr-BE" altLang="fr-FR" sz="1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IBP Fraunhofer</a:t>
            </a:r>
            <a:r>
              <a:rPr lang="et-EE" altLang="fr-FR" sz="1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i uuring</a:t>
            </a:r>
            <a:endParaRPr lang="de-DE" altLang="fr-FR" sz="1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3568" y="46946"/>
            <a:ext cx="8316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dirty="0" smtClean="0">
                <a:solidFill>
                  <a:schemeClr val="bg1"/>
                </a:solidFill>
                <a:cs typeface="Gotham Book" pitchFamily="50" charset="0"/>
              </a:rPr>
              <a:t>ALUTHERMO OPTIMA</a:t>
            </a:r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 SERTIFITSEERIMINE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9" name="AutoShape 10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2606006" y="2276872"/>
            <a:ext cx="3870325" cy="431800"/>
          </a:xfrm>
          <a:prstGeom prst="actionButtonBlank">
            <a:avLst/>
          </a:prstGeom>
          <a:solidFill>
            <a:srgbClr val="DF0024"/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ts val="8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700"/>
              </a:spcBef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500"/>
              </a:spcBef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500"/>
              </a:spcBef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t-EE" altLang="fr-FR" sz="18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Toimivusdeklaratsioon</a:t>
            </a:r>
            <a:endParaRPr lang="de-DE" altLang="fr-FR" sz="1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91436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Inhaltsplatzhalter 3"/>
          <p:cNvSpPr txBox="1">
            <a:spLocks noGrp="1"/>
          </p:cNvSpPr>
          <p:nvPr>
            <p:ph idx="1"/>
          </p:nvPr>
        </p:nvSpPr>
        <p:spPr>
          <a:xfrm>
            <a:off x="827584" y="1196752"/>
            <a:ext cx="7571184" cy="4464496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  <a:tabLst>
                <a:tab pos="361950" algn="l"/>
              </a:tabLst>
            </a:pPr>
            <a:r>
              <a:rPr lang="en-GB" altLang="fr-FR" sz="1800" b="1" dirty="0" smtClean="0">
                <a:latin typeface="+mn-lt"/>
                <a:cs typeface="Arial" charset="0"/>
              </a:rPr>
              <a:t>Roofreflex</a:t>
            </a:r>
            <a:r>
              <a:rPr lang="en-GB" altLang="fr-FR" sz="1800" b="1" dirty="0">
                <a:latin typeface="Calibri"/>
                <a:cs typeface="Calibri"/>
              </a:rPr>
              <a:t>®</a:t>
            </a:r>
            <a:r>
              <a:rPr lang="en-GB" altLang="fr-FR" sz="1800" dirty="0">
                <a:latin typeface="+mn-lt"/>
                <a:cs typeface="Arial" charset="0"/>
              </a:rPr>
              <a:t>: </a:t>
            </a:r>
            <a:r>
              <a:rPr lang="en-GB" altLang="fr-FR" sz="1800" dirty="0" smtClean="0">
                <a:latin typeface="+mn-lt"/>
                <a:cs typeface="Arial" charset="0"/>
              </a:rPr>
              <a:t>CE</a:t>
            </a:r>
            <a:r>
              <a:rPr lang="et-EE" altLang="fr-FR" sz="1800" dirty="0" smtClean="0">
                <a:latin typeface="+mn-lt"/>
                <a:cs typeface="Arial" charset="0"/>
              </a:rPr>
              <a:t>-vastavusmärgistusega</a:t>
            </a:r>
            <a:r>
              <a:rPr lang="en-GB" altLang="fr-FR" sz="1800" dirty="0" smtClean="0">
                <a:latin typeface="+mn-lt"/>
                <a:cs typeface="Arial" charset="0"/>
              </a:rPr>
              <a:t>.</a:t>
            </a: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en-GB" altLang="fr-FR" sz="1800" dirty="0" smtClean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lvl="0" indent="0">
              <a:buNone/>
              <a:tabLst>
                <a:tab pos="361950" algn="l"/>
              </a:tabLst>
            </a:pPr>
            <a:r>
              <a:rPr lang="et-EE" altLang="fr-FR" sz="1800" b="1" dirty="0" smtClean="0">
                <a:solidFill>
                  <a:prstClr val="black"/>
                </a:solidFill>
                <a:latin typeface="+mn-lt"/>
                <a:cs typeface="Arial" charset="0"/>
              </a:rPr>
              <a:t>Tuumikmaterjali soojustakistus</a:t>
            </a:r>
            <a:r>
              <a:rPr lang="en-GB" altLang="fr-FR" sz="1800" dirty="0" smtClean="0">
                <a:solidFill>
                  <a:prstClr val="black"/>
                </a:solidFill>
                <a:cs typeface="Arial" charset="0"/>
              </a:rPr>
              <a:t>:</a:t>
            </a:r>
            <a:endParaRPr lang="fr-BE" altLang="fr-FR" sz="1800" dirty="0">
              <a:cs typeface="Arial" charset="0"/>
            </a:endParaRPr>
          </a:p>
          <a:p>
            <a:pPr marL="0" indent="0">
              <a:buNone/>
              <a:tabLst>
                <a:tab pos="361950" algn="l"/>
              </a:tabLst>
            </a:pPr>
            <a:endParaRPr lang="fr-BE" altLang="fr-FR" sz="1800" dirty="0" smtClean="0">
              <a:cs typeface="Arial" charset="0"/>
            </a:endParaRPr>
          </a:p>
          <a:p>
            <a:pPr marL="0" lvl="0" indent="0">
              <a:buNone/>
              <a:tabLst>
                <a:tab pos="361950" algn="l"/>
              </a:tabLst>
            </a:pPr>
            <a:endParaRPr lang="en-GB" altLang="fr-FR" sz="1800" dirty="0">
              <a:solidFill>
                <a:prstClr val="black"/>
              </a:solidFill>
              <a:cs typeface="Arial" charset="0"/>
            </a:endParaRPr>
          </a:p>
          <a:p>
            <a:pPr marL="0" lvl="0" indent="0" algn="ctr">
              <a:buNone/>
              <a:tabLst>
                <a:tab pos="361950" algn="l"/>
              </a:tabLst>
            </a:pPr>
            <a:endParaRPr lang="en-GB" altLang="fr-FR" sz="1800" dirty="0">
              <a:solidFill>
                <a:prstClr val="black"/>
              </a:solidFill>
              <a:cs typeface="Arial" charset="0"/>
            </a:endParaRPr>
          </a:p>
          <a:p>
            <a:pPr marL="0" indent="0" algn="ctr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</p:txBody>
      </p:sp>
      <p:sp>
        <p:nvSpPr>
          <p:cNvPr id="8" name="AutoShape 10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2606006" y="1916832"/>
            <a:ext cx="3870325" cy="431800"/>
          </a:xfrm>
          <a:prstGeom prst="actionButtonBlank">
            <a:avLst/>
          </a:prstGeom>
          <a:solidFill>
            <a:srgbClr val="DF0024"/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ts val="8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700"/>
              </a:spcBef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500"/>
              </a:spcBef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500"/>
              </a:spcBef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t-EE" altLang="fr-FR" sz="18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Toimivusdeklaratsioon</a:t>
            </a:r>
            <a:endParaRPr lang="de-DE" altLang="fr-FR" sz="1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3568" y="46946"/>
            <a:ext cx="8316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dirty="0" smtClean="0">
                <a:solidFill>
                  <a:schemeClr val="bg1"/>
                </a:solidFill>
                <a:cs typeface="Gotham Book" pitchFamily="50" charset="0"/>
              </a:rPr>
              <a:t>ROOFREFLEX</a:t>
            </a:r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I SERTIFITSEERIMINE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137012" y="3547740"/>
            <a:ext cx="2808312" cy="601340"/>
          </a:xfrm>
          <a:prstGeom prst="rect">
            <a:avLst/>
          </a:prstGeom>
          <a:solidFill>
            <a:srgbClr val="DF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LU" dirty="0" smtClean="0"/>
              <a:t>EN12667: R = 1,00 m².K/W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163199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dirty="0" smtClean="0">
                <a:solidFill>
                  <a:schemeClr val="bg1"/>
                </a:solidFill>
                <a:cs typeface="Gotham Book" pitchFamily="50" charset="0"/>
              </a:rPr>
              <a:t>TEST</a:t>
            </a:r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ITULEMUSED REAALSUSES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xmlns="" id="{33503C59-1BE7-4C52-A4C7-D28FB8221F1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1560" y="884602"/>
            <a:ext cx="7676292" cy="4863098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altLang="fr-FR" sz="1400" b="1" dirty="0" smtClean="0">
                <a:latin typeface="+mn-lt"/>
                <a:cs typeface="Arial" charset="0"/>
              </a:rPr>
              <a:t>PRAGMA</a:t>
            </a:r>
            <a:r>
              <a:rPr lang="et-EE" altLang="fr-FR" sz="1400" b="1" dirty="0" smtClean="0">
                <a:latin typeface="+mn-lt"/>
                <a:cs typeface="Arial" charset="0"/>
              </a:rPr>
              <a:t>ATILINE LÄHENEMINE</a:t>
            </a:r>
            <a:endParaRPr lang="en-US" altLang="fr-FR" sz="1400" b="1" dirty="0">
              <a:latin typeface="+mn-lt"/>
              <a:cs typeface="Arial" charset="0"/>
            </a:endParaRPr>
          </a:p>
          <a:p>
            <a:pPr marL="0" indent="0">
              <a:buNone/>
            </a:pPr>
            <a:r>
              <a:rPr lang="et-EE" sz="1400" dirty="0">
                <a:latin typeface="+mn-lt"/>
                <a:ea typeface="SimSun"/>
              </a:rPr>
              <a:t>Erinevalt juhtivuslike soojuskadude mõõtmisest, mis ei ole õhukese peegeldava soojustuse puhul kohaldatav ja mida väljendatakse teoreetilise väärtusega R (soojustakistus), on ALUTHERMO keskendunud erinevat tüüpi soojustuste jõudluse määratlemisele reaalsema näitaja põhjal, milleks on energiakulu </a:t>
            </a:r>
            <a:r>
              <a:rPr lang="et-EE" sz="1400" dirty="0" smtClean="0">
                <a:latin typeface="+mn-lt"/>
                <a:ea typeface="SimSun"/>
              </a:rPr>
              <a:t>mõõtmine</a:t>
            </a:r>
            <a:r>
              <a:rPr lang="en-US" altLang="fr-FR" sz="1400" dirty="0" smtClean="0">
                <a:latin typeface="+mn-lt"/>
                <a:cs typeface="Arial" charset="0"/>
              </a:rPr>
              <a:t>.</a:t>
            </a:r>
            <a:endParaRPr lang="en-US" altLang="fr-FR" sz="1400" dirty="0">
              <a:latin typeface="+mn-lt"/>
              <a:cs typeface="Arial" charset="0"/>
            </a:endParaRPr>
          </a:p>
          <a:p>
            <a:pPr marL="0" indent="0">
              <a:buNone/>
            </a:pPr>
            <a:r>
              <a:rPr lang="et-EE" sz="1400" dirty="0">
                <a:latin typeface="+mn-lt"/>
                <a:ea typeface="SimSun"/>
              </a:rPr>
              <a:t>Põhimõte on väga lihtne: mõõdetakse energiat, mis on vajalik võrdlustemperatuuri (21 </a:t>
            </a:r>
            <a:r>
              <a:rPr lang="et-EE" sz="1400" dirty="0" smtClean="0">
                <a:latin typeface="+mn-lt"/>
                <a:ea typeface="SimSun"/>
              </a:rPr>
              <a:t>C</a:t>
            </a:r>
            <a:r>
              <a:rPr lang="et-EE" sz="1400" dirty="0">
                <a:latin typeface="+mn-lt"/>
                <a:ea typeface="SimSun"/>
              </a:rPr>
              <a:t>) säilitamiseks soojustatud konstruktsioonis nii ALUTHERMO</a:t>
            </a:r>
            <a:r>
              <a:rPr lang="et-EE" sz="1050" baseline="30000" dirty="0">
                <a:latin typeface="+mn-lt"/>
                <a:ea typeface="SimSun"/>
              </a:rPr>
              <a:t>®</a:t>
            </a:r>
            <a:r>
              <a:rPr lang="et-EE" sz="1400" dirty="0">
                <a:latin typeface="+mn-lt"/>
                <a:ea typeface="SimSun"/>
              </a:rPr>
              <a:t> soojustuse kui ka tavalise soojustuse puhul </a:t>
            </a:r>
            <a:r>
              <a:rPr lang="et-EE" sz="1400" dirty="0" smtClean="0">
                <a:latin typeface="+mn-lt"/>
                <a:ea typeface="SimSun"/>
              </a:rPr>
              <a:t>talvetingimustes</a:t>
            </a:r>
            <a:r>
              <a:rPr lang="en-US" altLang="fr-FR" sz="1400" dirty="0" smtClean="0">
                <a:latin typeface="+mn-lt"/>
                <a:cs typeface="Arial" charset="0"/>
              </a:rPr>
              <a:t>.</a:t>
            </a:r>
            <a:endParaRPr lang="en-US" altLang="fr-FR" sz="14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de-LU" altLang="fr-FR" sz="1400" dirty="0" smtClean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de-LU" altLang="fr-FR" sz="14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de-LU" altLang="fr-FR" sz="1400" dirty="0" smtClean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de-LU" altLang="fr-FR" sz="14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fr-BE" altLang="fr-FR" sz="14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fr-BE" altLang="fr-FR" sz="14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fr-BE" altLang="fr-FR" sz="1200" dirty="0">
              <a:latin typeface="+mn-lt"/>
              <a:cs typeface="Arial" charset="0"/>
            </a:endParaRPr>
          </a:p>
          <a:p>
            <a:pPr marL="0" indent="0">
              <a:buNone/>
            </a:pPr>
            <a:r>
              <a:rPr lang="et-EE" altLang="fr-FR" sz="1200" dirty="0" smtClean="0">
                <a:latin typeface="+mn-lt"/>
                <a:cs typeface="Arial" charset="0"/>
              </a:rPr>
              <a:t>Katuse konstruktsioon</a:t>
            </a:r>
            <a:r>
              <a:rPr lang="fr-BE" altLang="fr-FR" sz="1200" dirty="0" smtClean="0">
                <a:latin typeface="+mn-lt"/>
                <a:cs typeface="Arial" charset="0"/>
              </a:rPr>
              <a:t> </a:t>
            </a:r>
            <a:r>
              <a:rPr lang="fr-BE" altLang="fr-FR" sz="1200" dirty="0">
                <a:latin typeface="+mn-lt"/>
                <a:cs typeface="Arial" charset="0"/>
              </a:rPr>
              <a:t>(1) </a:t>
            </a:r>
            <a:r>
              <a:rPr lang="et-EE" altLang="fr-FR" sz="1200" dirty="0" smtClean="0">
                <a:latin typeface="+mn-lt"/>
                <a:cs typeface="Arial" charset="0"/>
              </a:rPr>
              <a:t>soojustusega</a:t>
            </a:r>
            <a:r>
              <a:rPr lang="fr-BE" altLang="fr-FR" sz="1200" dirty="0" smtClean="0">
                <a:latin typeface="+mn-lt"/>
                <a:cs typeface="Arial" charset="0"/>
              </a:rPr>
              <a:t> </a:t>
            </a:r>
            <a:r>
              <a:rPr lang="fr-BE" altLang="fr-FR" sz="1200" dirty="0">
                <a:latin typeface="+mn-lt"/>
                <a:cs typeface="Arial" charset="0"/>
              </a:rPr>
              <a:t>Aluthermo Quattro (2), Aluthermo Optima (3), Aluthermo </a:t>
            </a:r>
            <a:r>
              <a:rPr lang="fr-BE" altLang="fr-FR" sz="1200" dirty="0" err="1">
                <a:latin typeface="+mn-lt"/>
                <a:cs typeface="Arial" charset="0"/>
              </a:rPr>
              <a:t>Densima</a:t>
            </a:r>
            <a:r>
              <a:rPr lang="fr-BE" altLang="fr-FR" sz="1200" dirty="0">
                <a:latin typeface="+mn-lt"/>
                <a:cs typeface="Arial" charset="0"/>
              </a:rPr>
              <a:t> (4) </a:t>
            </a:r>
            <a:r>
              <a:rPr lang="et-EE" altLang="fr-FR" sz="1200" dirty="0" smtClean="0">
                <a:latin typeface="+mn-lt"/>
                <a:cs typeface="Arial" charset="0"/>
              </a:rPr>
              <a:t>ja</a:t>
            </a:r>
            <a:r>
              <a:rPr lang="fr-BE" altLang="fr-FR" sz="1200" dirty="0" smtClean="0">
                <a:latin typeface="+mn-lt"/>
                <a:cs typeface="Arial" charset="0"/>
              </a:rPr>
              <a:t> </a:t>
            </a:r>
            <a:r>
              <a:rPr lang="fr-BE" altLang="fr-FR" sz="1200" dirty="0">
                <a:latin typeface="+mn-lt"/>
                <a:cs typeface="Arial" charset="0"/>
              </a:rPr>
              <a:t>200mm </a:t>
            </a:r>
            <a:r>
              <a:rPr lang="et-EE" altLang="fr-FR" sz="1200" dirty="0" smtClean="0">
                <a:latin typeface="+mn-lt"/>
                <a:cs typeface="Arial" charset="0"/>
              </a:rPr>
              <a:t>klaasvill soojusjuhtivusega</a:t>
            </a:r>
            <a:r>
              <a:rPr lang="fr-BE" altLang="fr-FR" sz="1200" dirty="0" smtClean="0">
                <a:latin typeface="+mn-lt"/>
                <a:cs typeface="Arial" charset="0"/>
              </a:rPr>
              <a:t> </a:t>
            </a:r>
            <a:r>
              <a:rPr lang="el-GR" altLang="fr-FR" sz="1200" dirty="0">
                <a:latin typeface="+mn-lt"/>
                <a:cs typeface="Arial" charset="0"/>
              </a:rPr>
              <a:t>λ 0.040 </a:t>
            </a:r>
            <a:r>
              <a:rPr lang="fr-BE" altLang="fr-FR" sz="1200" dirty="0">
                <a:latin typeface="+mn-lt"/>
                <a:cs typeface="Arial" charset="0"/>
              </a:rPr>
              <a:t>W/</a:t>
            </a:r>
            <a:r>
              <a:rPr lang="fr-BE" altLang="fr-FR" sz="1200" dirty="0" err="1">
                <a:latin typeface="+mn-lt"/>
                <a:cs typeface="Arial" charset="0"/>
              </a:rPr>
              <a:t>m.K</a:t>
            </a:r>
            <a:r>
              <a:rPr lang="fr-BE" altLang="fr-FR" sz="1200" dirty="0">
                <a:latin typeface="+mn-lt"/>
                <a:cs typeface="Arial" charset="0"/>
              </a:rPr>
              <a:t> (5).</a:t>
            </a: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</p:txBody>
      </p:sp>
      <p:pic>
        <p:nvPicPr>
          <p:cNvPr id="2054" name="Grafik 12" descr="http://www.aluthermo.com/uploads/2016/05/eliosys.png">
            <a:extLst>
              <a:ext uri="{FF2B5EF4-FFF2-40B4-BE49-F238E27FC236}">
                <a16:creationId xmlns:a16="http://schemas.microsoft.com/office/drawing/2014/main" xmlns="" id="{1F31AF62-3C77-458F-9D7C-F1FCD305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690" y="5331808"/>
            <a:ext cx="952500" cy="2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66133500-12DD-46C8-BD9D-933E16E6F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060" y="3075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xmlns="" id="{9167A267-F8D9-494E-860A-A9CE56F9E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060" y="2222029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9" name="Grafik 18" descr="Mesures Eliosys">
            <a:extLst>
              <a:ext uri="{FF2B5EF4-FFF2-40B4-BE49-F238E27FC236}">
                <a16:creationId xmlns:a16="http://schemas.microsoft.com/office/drawing/2014/main" xmlns="" id="{DFB6404A-DF58-4F8B-9833-0980BC7EEA4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90" y="3113900"/>
            <a:ext cx="7620000" cy="1455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3643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dirty="0" smtClean="0">
                <a:solidFill>
                  <a:schemeClr val="bg1"/>
                </a:solidFill>
                <a:cs typeface="Gotham Book" pitchFamily="50" charset="0"/>
              </a:rPr>
              <a:t>TEST</a:t>
            </a:r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ITULEMUSED REAALSUSES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xmlns="" id="{33503C59-1BE7-4C52-A4C7-D28FB8221F1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9552" y="908720"/>
            <a:ext cx="7676292" cy="5068033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altLang="fr-FR" sz="1400" b="1" dirty="0" smtClean="0">
                <a:latin typeface="+mn-lt"/>
                <a:cs typeface="Arial" charset="0"/>
              </a:rPr>
              <a:t>OBJE</a:t>
            </a:r>
            <a:r>
              <a:rPr lang="et-EE" altLang="fr-FR" sz="1400" b="1" dirty="0" smtClean="0">
                <a:latin typeface="+mn-lt"/>
                <a:cs typeface="Arial" charset="0"/>
              </a:rPr>
              <a:t>KTIIVSED NÄIDUD JA SELGED TULEMUSED</a:t>
            </a:r>
            <a:endParaRPr lang="en-US" altLang="fr-FR" sz="1400" b="1" dirty="0">
              <a:latin typeface="+mn-lt"/>
              <a:cs typeface="Arial" charset="0"/>
            </a:endParaRPr>
          </a:p>
          <a:p>
            <a:pPr marL="0" indent="0">
              <a:buNone/>
            </a:pPr>
            <a:r>
              <a:rPr lang="et-EE" sz="1400" dirty="0">
                <a:latin typeface="+mn-lt"/>
                <a:ea typeface="SimSun"/>
              </a:rPr>
              <a:t>Konstruktsioon asetati katsekambrisse talviste temperatuuride kätte –5 °C, 0 °C ja 5 °C ning samal ajal säilitati konstruktsioonis ühtlast sisetemperatuuri 21 °C. Seejärel mõõdeti ja võrreldi 21 °C sisetemperatuuri säilitamiseks kuluvat energiahulka. </a:t>
            </a:r>
            <a:endParaRPr lang="en-US" altLang="fr-FR" sz="14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  <a:p>
            <a:pPr marL="0" indent="0">
              <a:buNone/>
            </a:pPr>
            <a:r>
              <a:rPr lang="et-EE" sz="1400" dirty="0">
                <a:latin typeface="+mn-lt"/>
              </a:rPr>
              <a:t>Kokkuvõtteks saab öelda, et õhuke peegeldav soojustus </a:t>
            </a:r>
            <a:r>
              <a:rPr lang="et-EE" sz="1400" dirty="0" err="1">
                <a:latin typeface="+mn-lt"/>
              </a:rPr>
              <a:t>Aluthermo</a:t>
            </a:r>
            <a:r>
              <a:rPr lang="et-EE" sz="1400" baseline="30000" dirty="0" err="1">
                <a:latin typeface="+mn-lt"/>
              </a:rPr>
              <a:t>®</a:t>
            </a:r>
            <a:r>
              <a:rPr lang="et-EE" sz="1400" dirty="0">
                <a:latin typeface="+mn-lt"/>
              </a:rPr>
              <a:t> pakub tegelikes kasutustingimustes selgelt suuremat jõudlust kui tavaline soojustus</a:t>
            </a:r>
            <a:r>
              <a:rPr lang="et-EE" sz="1400" dirty="0" smtClean="0">
                <a:latin typeface="+mn-lt"/>
              </a:rPr>
              <a:t>.</a:t>
            </a:r>
            <a:endParaRPr lang="fr-BE" altLang="fr-FR" sz="1400" dirty="0">
              <a:latin typeface="+mn-lt"/>
              <a:cs typeface="Arial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66133500-12DD-46C8-BD9D-933E16E6F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060" y="3075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xmlns="" id="{9167A267-F8D9-494E-860A-A9CE56F9E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060" y="2222029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8" name="Grafik 7" descr="Schéme_performance_mésuree_en">
            <a:extLst>
              <a:ext uri="{FF2B5EF4-FFF2-40B4-BE49-F238E27FC236}">
                <a16:creationId xmlns:a16="http://schemas.microsoft.com/office/drawing/2014/main" xmlns="" id="{B962F3EF-8314-4CE9-BDC8-92A1E66CB19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4687034" cy="3539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1568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dirty="0" smtClean="0">
                <a:solidFill>
                  <a:schemeClr val="bg1"/>
                </a:solidFill>
                <a:cs typeface="Gotham Book" pitchFamily="50" charset="0"/>
              </a:rPr>
              <a:t>T</a:t>
            </a:r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ERMOPILDISTAMINE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45852" y="2248272"/>
            <a:ext cx="7710116" cy="1900808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  <a:tabLst>
                <a:tab pos="361950" algn="l"/>
              </a:tabLst>
            </a:pPr>
            <a:r>
              <a:rPr lang="en-GB" altLang="fr-FR" sz="2400" b="1" dirty="0" smtClean="0">
                <a:latin typeface="+mj-lt"/>
                <a:cs typeface="Arial" charset="0"/>
              </a:rPr>
              <a:t>Lu</a:t>
            </a:r>
            <a:r>
              <a:rPr lang="et-EE" altLang="fr-FR" sz="2400" b="1" dirty="0" err="1" smtClean="0">
                <a:latin typeface="+mj-lt"/>
                <a:cs typeface="Arial" charset="0"/>
              </a:rPr>
              <a:t>ks</a:t>
            </a:r>
            <a:r>
              <a:rPr lang="en-GB" altLang="fr-FR" sz="2400" b="1" dirty="0" err="1" smtClean="0">
                <a:latin typeface="+mj-lt"/>
                <a:cs typeface="Arial" charset="0"/>
              </a:rPr>
              <a:t>emb</a:t>
            </a:r>
            <a:r>
              <a:rPr lang="et-EE" altLang="fr-FR" sz="2400" b="1" dirty="0" err="1" smtClean="0">
                <a:latin typeface="+mj-lt"/>
                <a:cs typeface="Arial" charset="0"/>
              </a:rPr>
              <a:t>urgis</a:t>
            </a:r>
            <a:r>
              <a:rPr lang="et-EE" altLang="fr-FR" sz="2400" b="1" dirty="0" smtClean="0">
                <a:latin typeface="+mj-lt"/>
                <a:cs typeface="Arial" charset="0"/>
              </a:rPr>
              <a:t> ehitatud madalenergiamaja analüüs</a:t>
            </a:r>
            <a:r>
              <a:rPr lang="en-GB" altLang="fr-FR" sz="2400" dirty="0" smtClean="0">
                <a:latin typeface="+mj-lt"/>
                <a:cs typeface="Arial" charset="0"/>
              </a:rPr>
              <a:t>: </a:t>
            </a:r>
            <a:endParaRPr lang="en-GB" altLang="fr-FR" sz="2400" dirty="0">
              <a:latin typeface="+mj-lt"/>
              <a:cs typeface="Arial" charset="0"/>
            </a:endParaRPr>
          </a:p>
          <a:p>
            <a:pPr marL="0" indent="0">
              <a:lnSpc>
                <a:spcPct val="80000"/>
              </a:lnSpc>
              <a:buFontTx/>
              <a:buNone/>
              <a:tabLst>
                <a:tab pos="361950" algn="l"/>
              </a:tabLst>
            </a:pPr>
            <a:endParaRPr lang="en-GB" altLang="fr-FR" sz="1800" dirty="0">
              <a:latin typeface="+mj-lt"/>
              <a:cs typeface="Arial" charset="0"/>
            </a:endParaRPr>
          </a:p>
          <a:p>
            <a:pPr marL="0" indent="0">
              <a:lnSpc>
                <a:spcPct val="80000"/>
              </a:lnSpc>
              <a:buFontTx/>
              <a:buNone/>
              <a:tabLst>
                <a:tab pos="361950" algn="l"/>
              </a:tabLst>
            </a:pPr>
            <a:r>
              <a:rPr lang="en-GB" altLang="fr-FR" sz="1800" dirty="0">
                <a:latin typeface="+mj-lt"/>
                <a:cs typeface="Arial" charset="0"/>
                <a:sym typeface="Wingdings"/>
              </a:rPr>
              <a:t>	</a:t>
            </a:r>
            <a:r>
              <a:rPr lang="en-GB" altLang="fr-FR" sz="1800" dirty="0" smtClean="0">
                <a:latin typeface="+mj-lt"/>
                <a:cs typeface="Arial" charset="0"/>
              </a:rPr>
              <a:t>15 </a:t>
            </a:r>
            <a:r>
              <a:rPr lang="en-GB" altLang="fr-FR" sz="1800" dirty="0">
                <a:latin typeface="+mj-lt"/>
                <a:cs typeface="Arial" charset="0"/>
              </a:rPr>
              <a:t>cm </a:t>
            </a:r>
            <a:r>
              <a:rPr lang="en-GB" altLang="fr-FR" sz="1800" dirty="0" smtClean="0">
                <a:latin typeface="+mj-lt"/>
                <a:cs typeface="Arial" charset="0"/>
              </a:rPr>
              <a:t>EPS</a:t>
            </a:r>
            <a:r>
              <a:rPr lang="et-EE" altLang="fr-FR" sz="1800" dirty="0" smtClean="0">
                <a:latin typeface="+mj-lt"/>
                <a:cs typeface="Arial" charset="0"/>
              </a:rPr>
              <a:t>’iga soojustatud sein</a:t>
            </a:r>
            <a:endParaRPr lang="en-GB" altLang="fr-FR" sz="1800" dirty="0">
              <a:latin typeface="+mj-lt"/>
              <a:cs typeface="Arial" charset="0"/>
            </a:endParaRPr>
          </a:p>
          <a:p>
            <a:pPr marL="0" indent="0">
              <a:lnSpc>
                <a:spcPct val="80000"/>
              </a:lnSpc>
              <a:buFontTx/>
              <a:buNone/>
              <a:tabLst>
                <a:tab pos="361950" algn="l"/>
              </a:tabLst>
            </a:pPr>
            <a:endParaRPr lang="en-GB" altLang="fr-FR" sz="1800" dirty="0">
              <a:latin typeface="+mj-lt"/>
              <a:cs typeface="Arial" charset="0"/>
            </a:endParaRPr>
          </a:p>
          <a:p>
            <a:pPr marL="0" indent="0">
              <a:lnSpc>
                <a:spcPct val="80000"/>
              </a:lnSpc>
              <a:buFontTx/>
              <a:buNone/>
              <a:tabLst>
                <a:tab pos="361950" algn="l"/>
              </a:tabLst>
            </a:pPr>
            <a:r>
              <a:rPr lang="en-GB" altLang="fr-FR" sz="1800" dirty="0">
                <a:latin typeface="+mj-lt"/>
                <a:cs typeface="Arial" charset="0"/>
                <a:sym typeface="Wingdings"/>
              </a:rPr>
              <a:t>	</a:t>
            </a:r>
            <a:r>
              <a:rPr lang="en-GB" altLang="fr-FR" sz="1800" dirty="0" smtClean="0">
                <a:latin typeface="+mj-lt"/>
                <a:cs typeface="Arial" charset="0"/>
              </a:rPr>
              <a:t> </a:t>
            </a:r>
            <a:r>
              <a:rPr lang="en-GB" altLang="fr-FR" sz="1800" dirty="0" smtClean="0">
                <a:latin typeface="+mj-lt"/>
                <a:cs typeface="Arial" charset="0"/>
                <a:hlinkClick r:id="rId3" action="ppaction://hlinkfile"/>
              </a:rPr>
              <a:t>Aluthermo</a:t>
            </a:r>
            <a:r>
              <a:rPr lang="en-GB" altLang="fr-FR" sz="1800" dirty="0" smtClean="0">
                <a:latin typeface="Gotham Book"/>
                <a:cs typeface="Arial" charset="0"/>
              </a:rPr>
              <a:t>®</a:t>
            </a:r>
            <a:r>
              <a:rPr lang="en-GB" altLang="fr-FR" sz="1800" dirty="0" smtClean="0">
                <a:latin typeface="+mj-lt"/>
                <a:cs typeface="Arial" charset="0"/>
              </a:rPr>
              <a:t> Quattro</a:t>
            </a:r>
            <a:r>
              <a:rPr lang="et-EE" altLang="fr-FR" sz="1800" dirty="0" smtClean="0">
                <a:latin typeface="+mj-lt"/>
                <a:cs typeface="Arial" charset="0"/>
              </a:rPr>
              <a:t>’</a:t>
            </a:r>
            <a:r>
              <a:rPr lang="et-EE" altLang="fr-FR" sz="1800" dirty="0" err="1" smtClean="0">
                <a:latin typeface="+mj-lt"/>
                <a:cs typeface="Arial" charset="0"/>
              </a:rPr>
              <a:t>ga</a:t>
            </a:r>
            <a:r>
              <a:rPr lang="et-EE" altLang="fr-FR" sz="1800" dirty="0" smtClean="0">
                <a:latin typeface="+mj-lt"/>
                <a:cs typeface="Arial" charset="0"/>
              </a:rPr>
              <a:t> soojustatud katus</a:t>
            </a:r>
            <a:endParaRPr lang="en-GB" altLang="fr-FR" sz="1800" dirty="0">
              <a:latin typeface="+mj-lt"/>
              <a:cs typeface="Arial" charset="0"/>
            </a:endParaRPr>
          </a:p>
          <a:p>
            <a:pPr marL="0" indent="0">
              <a:lnSpc>
                <a:spcPct val="80000"/>
              </a:lnSpc>
              <a:buFontTx/>
              <a:buNone/>
              <a:tabLst>
                <a:tab pos="361950" algn="l"/>
              </a:tabLst>
            </a:pPr>
            <a:r>
              <a:rPr lang="en-GB" altLang="fr-FR" sz="1800" dirty="0">
                <a:latin typeface="+mj-lt"/>
                <a:cs typeface="Arial" charset="0"/>
              </a:rPr>
              <a:t/>
            </a:r>
            <a:br>
              <a:rPr lang="en-GB" altLang="fr-FR" sz="1800" dirty="0">
                <a:latin typeface="+mj-lt"/>
                <a:cs typeface="Arial" charset="0"/>
              </a:rPr>
            </a:br>
            <a:endParaRPr lang="de-DE" altLang="fr-FR" sz="1800" dirty="0"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011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dirty="0" smtClean="0">
                <a:solidFill>
                  <a:schemeClr val="bg1"/>
                </a:solidFill>
                <a:cs typeface="Gotham Book" pitchFamily="50" charset="0"/>
              </a:rPr>
              <a:t>ALUTHERMO </a:t>
            </a:r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JA</a:t>
            </a:r>
            <a:r>
              <a:rPr lang="fr-FR" sz="3000" dirty="0" smtClean="0">
                <a:solidFill>
                  <a:schemeClr val="bg1"/>
                </a:solidFill>
                <a:cs typeface="Gotham Book" pitchFamily="50" charset="0"/>
              </a:rPr>
              <a:t> </a:t>
            </a:r>
            <a:r>
              <a:rPr lang="fr-FR" sz="3000" dirty="0">
                <a:solidFill>
                  <a:schemeClr val="bg1"/>
                </a:solidFill>
                <a:cs typeface="Gotham Book" pitchFamily="50" charset="0"/>
              </a:rPr>
              <a:t>EPC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xmlns="" id="{33503C59-1BE7-4C52-A4C7-D28FB8221F1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1560" y="1169277"/>
            <a:ext cx="7676292" cy="4563979"/>
          </a:xfrm>
          <a:noFill/>
        </p:spPr>
        <p:txBody>
          <a:bodyPr/>
          <a:lstStyle/>
          <a:p>
            <a:pPr marL="0" indent="0">
              <a:buNone/>
            </a:pPr>
            <a:r>
              <a:rPr lang="et-EE" altLang="fr-FR" dirty="0" smtClean="0">
                <a:latin typeface="+mn-lt"/>
                <a:cs typeface="Arial" charset="0"/>
              </a:rPr>
              <a:t>Ainuke hea lähenemine meie õhukese, peegeldava soojustuse energiatõhususe mõõtmiseks!</a:t>
            </a:r>
            <a:endParaRPr lang="en-US" altLang="fr-FR" dirty="0" smtClean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en-US" altLang="fr-FR" sz="2400" b="1" dirty="0" smtClean="0">
              <a:latin typeface="+mn-lt"/>
              <a:cs typeface="Arial" charset="0"/>
            </a:endParaRPr>
          </a:p>
          <a:p>
            <a:pPr marL="0" indent="0">
              <a:buNone/>
            </a:pPr>
            <a:r>
              <a:rPr lang="en-US" altLang="fr-FR" sz="2400" b="1" dirty="0" smtClean="0">
                <a:latin typeface="+mn-lt"/>
                <a:cs typeface="Arial" charset="0"/>
              </a:rPr>
              <a:t>ALUTHERMO</a:t>
            </a:r>
            <a:r>
              <a:rPr lang="en-US" altLang="fr-FR" sz="2400" b="1" dirty="0">
                <a:latin typeface="+mn-lt"/>
                <a:cs typeface="Arial" charset="0"/>
              </a:rPr>
              <a:t>® </a:t>
            </a:r>
            <a:r>
              <a:rPr lang="et-EE" altLang="fr-FR" sz="2400" b="1" dirty="0" smtClean="0">
                <a:latin typeface="+mn-lt"/>
                <a:cs typeface="Arial" charset="0"/>
              </a:rPr>
              <a:t>JA</a:t>
            </a:r>
            <a:r>
              <a:rPr lang="en-US" altLang="fr-FR" sz="2400" b="1" dirty="0" smtClean="0">
                <a:latin typeface="+mn-lt"/>
                <a:cs typeface="Arial" charset="0"/>
              </a:rPr>
              <a:t> </a:t>
            </a:r>
            <a:r>
              <a:rPr lang="en-US" altLang="fr-FR" sz="2400" b="1" dirty="0">
                <a:latin typeface="+mn-lt"/>
                <a:cs typeface="Arial" charset="0"/>
              </a:rPr>
              <a:t>EPC: </a:t>
            </a:r>
            <a:r>
              <a:rPr lang="et-EE" altLang="fr-FR" sz="2400" b="1" dirty="0" smtClean="0">
                <a:latin typeface="+mn-lt"/>
                <a:cs typeface="Arial" charset="0"/>
              </a:rPr>
              <a:t>SELGED TULEMUSED</a:t>
            </a:r>
            <a:r>
              <a:rPr lang="en-US" altLang="fr-FR" sz="2400" b="1" dirty="0" smtClean="0">
                <a:latin typeface="+mn-lt"/>
                <a:cs typeface="Arial" charset="0"/>
              </a:rPr>
              <a:t>:</a:t>
            </a:r>
            <a:endParaRPr lang="en-US" altLang="fr-FR" sz="2400" b="1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en-US" altLang="fr-FR" dirty="0" smtClean="0">
              <a:latin typeface="+mn-lt"/>
              <a:cs typeface="Arial" charset="0"/>
            </a:endParaRPr>
          </a:p>
          <a:p>
            <a:pPr marL="0" indent="0">
              <a:buNone/>
            </a:pPr>
            <a:r>
              <a:rPr lang="et-EE" altLang="fr-FR" dirty="0" smtClean="0">
                <a:latin typeface="+mn-lt"/>
                <a:cs typeface="Arial" charset="0"/>
              </a:rPr>
              <a:t>Vastavalt uuele Euroopa standardile</a:t>
            </a:r>
            <a:r>
              <a:rPr lang="en-US" altLang="fr-FR" dirty="0" smtClean="0">
                <a:latin typeface="+mn-lt"/>
                <a:cs typeface="Arial" charset="0"/>
              </a:rPr>
              <a:t> </a:t>
            </a:r>
            <a:r>
              <a:rPr lang="en-US" altLang="fr-FR" dirty="0">
                <a:latin typeface="+mn-lt"/>
                <a:cs typeface="Arial" charset="0"/>
              </a:rPr>
              <a:t>EN16012, </a:t>
            </a:r>
            <a:r>
              <a:rPr lang="et-EE" altLang="fr-FR" dirty="0" smtClean="0">
                <a:latin typeface="+mn-lt"/>
                <a:cs typeface="Arial" charset="0"/>
              </a:rPr>
              <a:t>on </a:t>
            </a:r>
            <a:r>
              <a:rPr lang="en-US" altLang="fr-FR" dirty="0" smtClean="0">
                <a:latin typeface="+mn-lt"/>
                <a:cs typeface="Arial" charset="0"/>
              </a:rPr>
              <a:t>ALUTHERMO </a:t>
            </a:r>
            <a:r>
              <a:rPr lang="en-US" altLang="fr-FR" dirty="0">
                <a:latin typeface="+mn-lt"/>
                <a:cs typeface="Arial" charset="0"/>
              </a:rPr>
              <a:t>OPTIMA </a:t>
            </a:r>
            <a:r>
              <a:rPr lang="et-EE" altLang="fr-FR" dirty="0" smtClean="0">
                <a:latin typeface="+mn-lt"/>
                <a:cs typeface="Arial" charset="0"/>
              </a:rPr>
              <a:t>tõestatud soojustakistus</a:t>
            </a:r>
            <a:r>
              <a:rPr lang="en-US" altLang="fr-FR" dirty="0" smtClean="0">
                <a:latin typeface="+mn-lt"/>
                <a:cs typeface="Arial" charset="0"/>
              </a:rPr>
              <a:t> </a:t>
            </a:r>
            <a:r>
              <a:rPr lang="en-US" altLang="fr-FR" dirty="0">
                <a:latin typeface="+mn-lt"/>
                <a:cs typeface="Arial" charset="0"/>
              </a:rPr>
              <a:t>R=2,37 m².K/W (*). </a:t>
            </a:r>
            <a:r>
              <a:rPr lang="et-EE" altLang="fr-FR" dirty="0" smtClean="0">
                <a:latin typeface="+mn-lt"/>
                <a:cs typeface="Arial" charset="0"/>
              </a:rPr>
              <a:t>Seega oleme välja toonud </a:t>
            </a:r>
            <a:r>
              <a:rPr lang="en-US" altLang="fr-FR" dirty="0" smtClean="0">
                <a:latin typeface="+mn-lt"/>
                <a:cs typeface="Arial" charset="0"/>
              </a:rPr>
              <a:t>4 </a:t>
            </a:r>
            <a:r>
              <a:rPr lang="en-US" altLang="fr-FR" dirty="0">
                <a:latin typeface="+mn-lt"/>
                <a:cs typeface="Arial" charset="0"/>
              </a:rPr>
              <a:t>EPC </a:t>
            </a:r>
            <a:r>
              <a:rPr lang="et-EE" altLang="fr-FR" dirty="0" smtClean="0">
                <a:latin typeface="+mn-lt"/>
                <a:cs typeface="Arial" charset="0"/>
              </a:rPr>
              <a:t>sertifikaati</a:t>
            </a:r>
            <a:r>
              <a:rPr lang="en-US" altLang="fr-FR" dirty="0" smtClean="0">
                <a:latin typeface="+mn-lt"/>
                <a:cs typeface="Arial" charset="0"/>
              </a:rPr>
              <a:t> </a:t>
            </a:r>
            <a:r>
              <a:rPr lang="en-US" altLang="fr-FR" dirty="0">
                <a:latin typeface="+mn-lt"/>
                <a:cs typeface="Arial" charset="0"/>
              </a:rPr>
              <a:t>:</a:t>
            </a:r>
          </a:p>
          <a:p>
            <a:pPr marL="0" indent="0">
              <a:buNone/>
            </a:pPr>
            <a:endParaRPr lang="en-US" altLang="fr-FR" dirty="0">
              <a:latin typeface="+mn-lt"/>
              <a:cs typeface="Arial" charset="0"/>
            </a:endParaRPr>
          </a:p>
          <a:p>
            <a:pPr>
              <a:buFont typeface="+mj-lt"/>
              <a:buAutoNum type="arabicPeriod"/>
            </a:pPr>
            <a:r>
              <a:rPr lang="en-US" altLang="fr-FR" dirty="0" smtClean="0">
                <a:latin typeface="+mn-lt"/>
                <a:cs typeface="Arial" charset="0"/>
              </a:rPr>
              <a:t>EPC </a:t>
            </a:r>
            <a:r>
              <a:rPr lang="et-EE" altLang="fr-FR" b="1" dirty="0" smtClean="0">
                <a:latin typeface="+mn-lt"/>
                <a:cs typeface="Arial" charset="0"/>
              </a:rPr>
              <a:t>soojustamata katusega hoonele</a:t>
            </a:r>
            <a:r>
              <a:rPr lang="en-US" altLang="fr-FR" dirty="0" smtClean="0">
                <a:latin typeface="+mn-lt"/>
                <a:cs typeface="Arial" charset="0"/>
              </a:rPr>
              <a:t>.</a:t>
            </a:r>
            <a:endParaRPr lang="en-US" altLang="fr-FR" dirty="0">
              <a:latin typeface="+mn-lt"/>
              <a:cs typeface="Arial" charset="0"/>
            </a:endParaRPr>
          </a:p>
          <a:p>
            <a:pPr>
              <a:buFont typeface="+mj-lt"/>
              <a:buAutoNum type="arabicPeriod"/>
            </a:pPr>
            <a:r>
              <a:rPr lang="en-US" altLang="fr-FR" dirty="0" smtClean="0">
                <a:latin typeface="+mn-lt"/>
                <a:cs typeface="Arial" charset="0"/>
              </a:rPr>
              <a:t>EPC </a:t>
            </a:r>
            <a:r>
              <a:rPr lang="en-US" altLang="fr-FR" b="1" dirty="0" smtClean="0">
                <a:latin typeface="+mn-lt"/>
                <a:cs typeface="Arial" charset="0"/>
              </a:rPr>
              <a:t>240 </a:t>
            </a:r>
            <a:r>
              <a:rPr lang="en-US" altLang="fr-FR" b="1" dirty="0">
                <a:latin typeface="+mn-lt"/>
                <a:cs typeface="Arial" charset="0"/>
              </a:rPr>
              <a:t>MM </a:t>
            </a:r>
            <a:r>
              <a:rPr lang="et-EE" altLang="fr-FR" b="1" dirty="0" smtClean="0">
                <a:latin typeface="+mn-lt"/>
                <a:cs typeface="Arial" charset="0"/>
              </a:rPr>
              <a:t>TSELLULOOSIGA</a:t>
            </a:r>
            <a:r>
              <a:rPr lang="en-US" altLang="fr-FR" dirty="0" smtClean="0">
                <a:latin typeface="+mn-lt"/>
                <a:cs typeface="Arial" charset="0"/>
              </a:rPr>
              <a:t> </a:t>
            </a:r>
            <a:r>
              <a:rPr lang="et-EE" altLang="fr-FR" dirty="0" smtClean="0">
                <a:latin typeface="+mn-lt"/>
                <a:cs typeface="Arial" charset="0"/>
              </a:rPr>
              <a:t>soojustatud katuse puhul </a:t>
            </a:r>
            <a:r>
              <a:rPr lang="en-US" altLang="fr-FR" dirty="0" smtClean="0">
                <a:latin typeface="+mn-lt"/>
                <a:cs typeface="Arial" charset="0"/>
              </a:rPr>
              <a:t>(R=6 </a:t>
            </a:r>
            <a:r>
              <a:rPr lang="en-US" altLang="fr-FR" dirty="0">
                <a:latin typeface="+mn-lt"/>
                <a:cs typeface="Arial" charset="0"/>
              </a:rPr>
              <a:t>m²K/W).</a:t>
            </a:r>
          </a:p>
          <a:p>
            <a:pPr>
              <a:buFont typeface="+mj-lt"/>
              <a:buAutoNum type="arabicPeriod"/>
            </a:pPr>
            <a:r>
              <a:rPr lang="en-US" altLang="fr-FR" dirty="0" smtClean="0">
                <a:latin typeface="+mn-lt"/>
                <a:cs typeface="Arial" charset="0"/>
              </a:rPr>
              <a:t>EPC </a:t>
            </a:r>
            <a:r>
              <a:rPr lang="et-EE" altLang="fr-FR" dirty="0" smtClean="0">
                <a:latin typeface="+mn-lt"/>
                <a:cs typeface="Arial" charset="0"/>
              </a:rPr>
              <a:t>samale hoonele, </a:t>
            </a:r>
            <a:r>
              <a:rPr lang="et-EE" altLang="fr-FR" dirty="0" smtClean="0">
                <a:latin typeface="+mn-lt"/>
                <a:cs typeface="Arial" charset="0"/>
              </a:rPr>
              <a:t>millel </a:t>
            </a:r>
            <a:r>
              <a:rPr lang="et-EE" altLang="fr-FR" dirty="0" smtClean="0">
                <a:latin typeface="+mn-lt"/>
                <a:cs typeface="Arial" charset="0"/>
              </a:rPr>
              <a:t>on katuse soojustusena üksnes</a:t>
            </a:r>
            <a:r>
              <a:rPr lang="en-US" altLang="fr-FR" dirty="0" smtClean="0">
                <a:latin typeface="+mn-lt"/>
                <a:cs typeface="Arial" charset="0"/>
              </a:rPr>
              <a:t> </a:t>
            </a:r>
            <a:r>
              <a:rPr lang="en-US" altLang="fr-FR" b="1" dirty="0">
                <a:latin typeface="+mn-lt"/>
                <a:cs typeface="Arial" charset="0"/>
              </a:rPr>
              <a:t>ALUTHERMO OPTIMA </a:t>
            </a:r>
            <a:r>
              <a:rPr lang="en-US" altLang="fr-FR" dirty="0" smtClean="0">
                <a:latin typeface="+mn-lt"/>
                <a:cs typeface="Arial" charset="0"/>
              </a:rPr>
              <a:t> </a:t>
            </a:r>
            <a:r>
              <a:rPr lang="en-US" altLang="fr-FR" dirty="0">
                <a:latin typeface="+mn-lt"/>
                <a:cs typeface="Arial" charset="0"/>
              </a:rPr>
              <a:t>(R=2,37 m²K/W </a:t>
            </a:r>
            <a:r>
              <a:rPr lang="et-EE" altLang="fr-FR" dirty="0" smtClean="0">
                <a:latin typeface="+mn-lt"/>
                <a:cs typeface="Arial" charset="0"/>
              </a:rPr>
              <a:t>vastavalt standardile</a:t>
            </a:r>
            <a:r>
              <a:rPr lang="en-US" altLang="fr-FR" dirty="0" smtClean="0">
                <a:latin typeface="+mn-lt"/>
                <a:cs typeface="Arial" charset="0"/>
              </a:rPr>
              <a:t> </a:t>
            </a:r>
            <a:r>
              <a:rPr lang="en-US" altLang="fr-FR" dirty="0">
                <a:latin typeface="+mn-lt"/>
                <a:cs typeface="Arial" charset="0"/>
              </a:rPr>
              <a:t>EN 16012).</a:t>
            </a:r>
          </a:p>
          <a:p>
            <a:pPr>
              <a:buFont typeface="+mj-lt"/>
              <a:buAutoNum type="arabicPeriod"/>
            </a:pPr>
            <a:r>
              <a:rPr lang="en-US" altLang="fr-FR" dirty="0" smtClean="0">
                <a:latin typeface="+mn-lt"/>
                <a:cs typeface="Arial" charset="0"/>
              </a:rPr>
              <a:t>EPC </a:t>
            </a:r>
            <a:r>
              <a:rPr lang="et-EE" altLang="fr-FR" dirty="0" smtClean="0">
                <a:latin typeface="+mn-lt"/>
                <a:cs typeface="Arial" charset="0"/>
              </a:rPr>
              <a:t>samale hoonele, </a:t>
            </a:r>
            <a:r>
              <a:rPr lang="et-EE" altLang="fr-FR" dirty="0" smtClean="0">
                <a:latin typeface="+mn-lt"/>
                <a:cs typeface="Arial" charset="0"/>
              </a:rPr>
              <a:t>millel </a:t>
            </a:r>
            <a:r>
              <a:rPr lang="et-EE" altLang="fr-FR" dirty="0" smtClean="0">
                <a:latin typeface="+mn-lt"/>
                <a:cs typeface="Arial" charset="0"/>
              </a:rPr>
              <a:t>katuse soojustusena on</a:t>
            </a:r>
            <a:r>
              <a:rPr lang="en-US" altLang="fr-FR" dirty="0" smtClean="0">
                <a:latin typeface="+mn-lt"/>
                <a:cs typeface="Arial" charset="0"/>
              </a:rPr>
              <a:t> </a:t>
            </a:r>
            <a:r>
              <a:rPr lang="en-US" altLang="fr-FR" b="1" dirty="0">
                <a:latin typeface="+mn-lt"/>
                <a:cs typeface="Arial" charset="0"/>
              </a:rPr>
              <a:t>ALUTHERMO OPTIMA </a:t>
            </a:r>
            <a:r>
              <a:rPr lang="et-EE" altLang="fr-FR" dirty="0" smtClean="0">
                <a:latin typeface="+mn-lt"/>
                <a:cs typeface="Arial" charset="0"/>
              </a:rPr>
              <a:t>kombineeritud</a:t>
            </a:r>
            <a:r>
              <a:rPr lang="en-US" altLang="fr-FR" b="1" dirty="0" smtClean="0">
                <a:latin typeface="+mn-lt"/>
                <a:cs typeface="Arial" charset="0"/>
              </a:rPr>
              <a:t> </a:t>
            </a:r>
            <a:r>
              <a:rPr lang="en-US" altLang="fr-FR" b="1" dirty="0">
                <a:latin typeface="+mn-lt"/>
                <a:cs typeface="Arial" charset="0"/>
              </a:rPr>
              <a:t>60 MM </a:t>
            </a:r>
            <a:r>
              <a:rPr lang="et-EE" altLang="fr-FR" b="1" dirty="0" smtClean="0">
                <a:latin typeface="+mn-lt"/>
                <a:cs typeface="Arial" charset="0"/>
              </a:rPr>
              <a:t>mineraalvillaga</a:t>
            </a:r>
            <a:r>
              <a:rPr lang="en-US" altLang="fr-FR" dirty="0" smtClean="0">
                <a:latin typeface="+mn-lt"/>
                <a:cs typeface="Arial" charset="0"/>
              </a:rPr>
              <a:t>.</a:t>
            </a:r>
            <a:endParaRPr lang="en-US" altLang="fr-FR" dirty="0">
              <a:latin typeface="+mn-lt"/>
              <a:cs typeface="Arial" charset="0"/>
            </a:endParaRPr>
          </a:p>
          <a:p>
            <a:pPr>
              <a:buFont typeface="+mj-lt"/>
              <a:buAutoNum type="arabicPeriod"/>
            </a:pPr>
            <a:endParaRPr lang="en-US" altLang="fr-FR" sz="14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en-US" altLang="fr-FR" sz="1400" dirty="0">
              <a:latin typeface="+mn-lt"/>
              <a:cs typeface="Arial" charset="0"/>
            </a:endParaRPr>
          </a:p>
          <a:p>
            <a:pPr>
              <a:buFont typeface="+mj-lt"/>
              <a:buAutoNum type="arabicPeriod"/>
            </a:pPr>
            <a:endParaRPr lang="en-US" altLang="fr-FR" sz="14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fr-BE" altLang="fr-FR" sz="1400" dirty="0">
              <a:latin typeface="+mn-lt"/>
              <a:cs typeface="Arial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66133500-12DD-46C8-BD9D-933E16E6F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060" y="3075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xmlns="" id="{9167A267-F8D9-494E-860A-A9CE56F9E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060" y="2222029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2076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dirty="0" smtClean="0">
                <a:solidFill>
                  <a:schemeClr val="bg1"/>
                </a:solidFill>
                <a:cs typeface="Gotham Book" pitchFamily="50" charset="0"/>
              </a:rPr>
              <a:t>ALUTHERMO </a:t>
            </a:r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JA</a:t>
            </a:r>
            <a:r>
              <a:rPr lang="fr-FR" sz="3000" dirty="0" smtClean="0">
                <a:solidFill>
                  <a:schemeClr val="bg1"/>
                </a:solidFill>
                <a:cs typeface="Gotham Book" pitchFamily="50" charset="0"/>
              </a:rPr>
              <a:t> </a:t>
            </a:r>
            <a:r>
              <a:rPr lang="fr-FR" sz="3000" dirty="0">
                <a:solidFill>
                  <a:schemeClr val="bg1"/>
                </a:solidFill>
                <a:cs typeface="Gotham Book" pitchFamily="50" charset="0"/>
              </a:rPr>
              <a:t>EPC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xmlns="" id="{33503C59-1BE7-4C52-A4C7-D28FB8221F1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1560" y="1169277"/>
            <a:ext cx="7676292" cy="5068033"/>
          </a:xfrm>
          <a:noFill/>
        </p:spPr>
        <p:txBody>
          <a:bodyPr/>
          <a:lstStyle/>
          <a:p>
            <a:pPr marL="0" indent="0">
              <a:buNone/>
            </a:pPr>
            <a:endParaRPr lang="en-US" altLang="fr-FR" sz="1400" dirty="0">
              <a:latin typeface="+mn-lt"/>
              <a:cs typeface="Arial" charset="0"/>
            </a:endParaRPr>
          </a:p>
          <a:p>
            <a:pPr>
              <a:buFont typeface="+mj-lt"/>
              <a:buAutoNum type="arabicPeriod"/>
            </a:pPr>
            <a:endParaRPr lang="en-US" altLang="fr-FR" sz="14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en-US" altLang="fr-FR" sz="1400" dirty="0">
              <a:latin typeface="+mn-lt"/>
              <a:cs typeface="Arial" charset="0"/>
            </a:endParaRPr>
          </a:p>
          <a:p>
            <a:pPr>
              <a:buFont typeface="+mj-lt"/>
              <a:buAutoNum type="arabicPeriod"/>
            </a:pPr>
            <a:endParaRPr lang="en-US" altLang="fr-FR" sz="14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en-US" altLang="fr-FR" sz="14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en-US" altLang="fr-FR" sz="14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en-US" altLang="fr-FR" sz="1400" dirty="0">
              <a:latin typeface="+mn-lt"/>
              <a:cs typeface="Arial" charset="0"/>
            </a:endParaRPr>
          </a:p>
          <a:p>
            <a:pPr marL="0" indent="0">
              <a:buNone/>
            </a:pPr>
            <a:endParaRPr lang="en-US" altLang="fr-FR" sz="1100" dirty="0">
              <a:latin typeface="+mn-lt"/>
              <a:cs typeface="Arial" charset="0"/>
            </a:endParaRPr>
          </a:p>
          <a:p>
            <a:pPr marL="0" indent="0">
              <a:buNone/>
            </a:pPr>
            <a:r>
              <a:rPr lang="et-EE" altLang="fr-FR" b="1" u="sng" dirty="0" smtClean="0">
                <a:latin typeface="+mn-lt"/>
                <a:cs typeface="Arial" charset="0"/>
              </a:rPr>
              <a:t>KOKKUVÕTE</a:t>
            </a:r>
            <a:endParaRPr lang="en-US" altLang="fr-FR" b="1" u="sng" dirty="0">
              <a:latin typeface="+mn-lt"/>
              <a:cs typeface="Arial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t-EE" altLang="fr-FR" dirty="0" smtClean="0">
                <a:latin typeface="+mn-lt"/>
                <a:cs typeface="Arial" charset="0"/>
              </a:rPr>
              <a:t>Soojustamata katusega võrreldes tasub katuse soojustamine </a:t>
            </a:r>
            <a:r>
              <a:rPr lang="en-US" altLang="fr-FR" dirty="0" smtClean="0">
                <a:latin typeface="+mn-lt"/>
                <a:cs typeface="Arial" charset="0"/>
              </a:rPr>
              <a:t>ALUTHERMO OPTIMA</a:t>
            </a:r>
            <a:r>
              <a:rPr lang="et-EE" altLang="fr-FR" dirty="0" smtClean="0">
                <a:latin typeface="+mn-lt"/>
                <a:cs typeface="Arial" charset="0"/>
              </a:rPr>
              <a:t>’</a:t>
            </a:r>
            <a:r>
              <a:rPr lang="et-EE" altLang="fr-FR" dirty="0" err="1" smtClean="0">
                <a:latin typeface="+mn-lt"/>
                <a:cs typeface="Arial" charset="0"/>
              </a:rPr>
              <a:t>ga</a:t>
            </a:r>
            <a:r>
              <a:rPr lang="et-EE" altLang="fr-FR" dirty="0" smtClean="0">
                <a:latin typeface="+mn-lt"/>
                <a:cs typeface="Arial" charset="0"/>
              </a:rPr>
              <a:t> ennast ära u 3 aastaga</a:t>
            </a:r>
            <a:r>
              <a:rPr lang="en-US" altLang="fr-FR" dirty="0" smtClean="0">
                <a:latin typeface="+mn-lt"/>
                <a:cs typeface="Arial" charset="0"/>
              </a:rPr>
              <a:t>.</a:t>
            </a:r>
            <a:endParaRPr lang="en-US" altLang="fr-FR" dirty="0">
              <a:latin typeface="+mn-lt"/>
              <a:cs typeface="Arial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fr-FR" dirty="0" smtClean="0">
                <a:latin typeface="+mn-lt"/>
                <a:cs typeface="Arial" charset="0"/>
              </a:rPr>
              <a:t>EPC</a:t>
            </a:r>
            <a:r>
              <a:rPr lang="et-EE" altLang="fr-FR" dirty="0" smtClean="0">
                <a:latin typeface="+mn-lt"/>
                <a:cs typeface="Arial" charset="0"/>
              </a:rPr>
              <a:t> kohaselt oli </a:t>
            </a:r>
            <a:r>
              <a:rPr lang="et-EE" altLang="fr-FR" dirty="0" smtClean="0">
                <a:latin typeface="+mn-lt"/>
                <a:cs typeface="Arial" charset="0"/>
              </a:rPr>
              <a:t>üksnes ALUTHERMO </a:t>
            </a:r>
            <a:r>
              <a:rPr lang="et-EE" altLang="fr-FR" dirty="0" err="1" smtClean="0">
                <a:latin typeface="+mn-lt"/>
                <a:cs typeface="Arial" charset="0"/>
              </a:rPr>
              <a:t>OPTIMA’ga</a:t>
            </a:r>
            <a:r>
              <a:rPr lang="et-EE" altLang="fr-FR" dirty="0" smtClean="0">
                <a:latin typeface="+mn-lt"/>
                <a:cs typeface="Arial" charset="0"/>
              </a:rPr>
              <a:t> soojustatud hoone hinnanguline tarbimine vaid </a:t>
            </a:r>
            <a:r>
              <a:rPr lang="en-US" altLang="fr-FR" dirty="0" smtClean="0">
                <a:latin typeface="+mn-lt"/>
                <a:cs typeface="Arial" charset="0"/>
              </a:rPr>
              <a:t>7 kWh/m²/</a:t>
            </a:r>
            <a:r>
              <a:rPr lang="et-EE" altLang="fr-FR" dirty="0" smtClean="0">
                <a:latin typeface="+mn-lt"/>
                <a:cs typeface="Arial" charset="0"/>
              </a:rPr>
              <a:t>aastas kõrgem kui </a:t>
            </a:r>
            <a:r>
              <a:rPr lang="en-US" altLang="fr-FR" dirty="0">
                <a:latin typeface="+mn-lt"/>
                <a:cs typeface="Arial" charset="0"/>
              </a:rPr>
              <a:t>240 MM </a:t>
            </a:r>
            <a:r>
              <a:rPr lang="et-EE" altLang="fr-FR" dirty="0" smtClean="0">
                <a:latin typeface="+mn-lt"/>
                <a:cs typeface="Arial" charset="0"/>
              </a:rPr>
              <a:t>TSELLULOOSIGA soojustatud hoone energiatarbimine</a:t>
            </a:r>
            <a:r>
              <a:rPr lang="en-US" altLang="fr-FR" dirty="0" smtClean="0">
                <a:latin typeface="+mn-lt"/>
                <a:cs typeface="Arial" charset="0"/>
              </a:rPr>
              <a:t>.</a:t>
            </a:r>
            <a:endParaRPr lang="en-US" altLang="fr-FR" dirty="0">
              <a:latin typeface="+mn-lt"/>
              <a:cs typeface="Arial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t-EE" altLang="fr-FR" dirty="0" smtClean="0">
                <a:latin typeface="+mn-lt"/>
                <a:cs typeface="Arial" charset="0"/>
              </a:rPr>
              <a:t>Antud </a:t>
            </a:r>
            <a:r>
              <a:rPr lang="et-EE" altLang="fr-FR" dirty="0" smtClean="0">
                <a:latin typeface="+mn-lt"/>
                <a:cs typeface="Arial" charset="0"/>
              </a:rPr>
              <a:t>hoone</a:t>
            </a:r>
            <a:r>
              <a:rPr lang="en-US" altLang="fr-FR" dirty="0" smtClean="0">
                <a:latin typeface="+mn-lt"/>
                <a:cs typeface="Arial" charset="0"/>
              </a:rPr>
              <a:t> </a:t>
            </a:r>
            <a:r>
              <a:rPr lang="en-US" altLang="fr-FR" dirty="0">
                <a:latin typeface="+mn-lt"/>
                <a:cs typeface="Arial" charset="0"/>
              </a:rPr>
              <a:t>EPC </a:t>
            </a:r>
            <a:r>
              <a:rPr lang="et-EE" altLang="fr-FR" dirty="0" smtClean="0">
                <a:latin typeface="+mn-lt"/>
                <a:cs typeface="Arial" charset="0"/>
              </a:rPr>
              <a:t>saavutab </a:t>
            </a:r>
            <a:r>
              <a:rPr lang="et-EE" altLang="fr-FR" dirty="0" smtClean="0">
                <a:latin typeface="+mn-lt"/>
                <a:cs typeface="Arial" charset="0"/>
              </a:rPr>
              <a:t>sama </a:t>
            </a:r>
            <a:r>
              <a:rPr lang="et-EE" altLang="fr-FR" dirty="0" smtClean="0">
                <a:latin typeface="+mn-lt"/>
                <a:cs typeface="Arial" charset="0"/>
              </a:rPr>
              <a:t>klassifikatsiooni </a:t>
            </a:r>
            <a:r>
              <a:rPr lang="en-US" altLang="fr-FR" dirty="0" smtClean="0">
                <a:latin typeface="+mn-lt"/>
                <a:cs typeface="Arial" charset="0"/>
              </a:rPr>
              <a:t>B </a:t>
            </a:r>
            <a:r>
              <a:rPr lang="et-EE" altLang="fr-FR" dirty="0" smtClean="0">
                <a:latin typeface="+mn-lt"/>
                <a:cs typeface="Arial" charset="0"/>
              </a:rPr>
              <a:t>nii</a:t>
            </a:r>
            <a:r>
              <a:rPr lang="en-US" altLang="fr-FR" dirty="0" smtClean="0">
                <a:latin typeface="+mn-lt"/>
                <a:cs typeface="Arial" charset="0"/>
              </a:rPr>
              <a:t> </a:t>
            </a:r>
            <a:r>
              <a:rPr lang="en-US" altLang="fr-FR" dirty="0">
                <a:latin typeface="+mn-lt"/>
                <a:cs typeface="Arial" charset="0"/>
              </a:rPr>
              <a:t>ALUTHERMO OPTIMA </a:t>
            </a:r>
            <a:r>
              <a:rPr lang="et-EE" altLang="fr-FR" dirty="0" smtClean="0">
                <a:latin typeface="+mn-lt"/>
                <a:cs typeface="Arial" charset="0"/>
              </a:rPr>
              <a:t>kui ka</a:t>
            </a:r>
            <a:r>
              <a:rPr lang="en-US" altLang="fr-FR" dirty="0" smtClean="0">
                <a:latin typeface="+mn-lt"/>
                <a:cs typeface="Arial" charset="0"/>
              </a:rPr>
              <a:t> </a:t>
            </a:r>
            <a:r>
              <a:rPr lang="en-US" altLang="fr-FR" dirty="0">
                <a:latin typeface="+mn-lt"/>
                <a:cs typeface="Arial" charset="0"/>
              </a:rPr>
              <a:t>240 MM </a:t>
            </a:r>
            <a:r>
              <a:rPr lang="et-EE" altLang="fr-FR" dirty="0" smtClean="0">
                <a:latin typeface="+mn-lt"/>
                <a:cs typeface="Arial" charset="0"/>
              </a:rPr>
              <a:t>paksuse soojustuse puhul</a:t>
            </a:r>
            <a:r>
              <a:rPr lang="en-US" altLang="fr-FR" dirty="0" smtClean="0">
                <a:latin typeface="+mn-lt"/>
                <a:cs typeface="Arial" charset="0"/>
              </a:rPr>
              <a:t>.</a:t>
            </a:r>
            <a:endParaRPr lang="en-US" altLang="fr-FR" dirty="0">
              <a:latin typeface="+mn-lt"/>
              <a:cs typeface="Arial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t-EE" altLang="fr-FR" dirty="0" smtClean="0">
                <a:latin typeface="+mn-lt"/>
                <a:cs typeface="Arial" charset="0"/>
              </a:rPr>
              <a:t>Selle hinnangu põhjal piisab täiendamisest</a:t>
            </a:r>
            <a:r>
              <a:rPr lang="en-US" altLang="fr-FR" dirty="0" smtClean="0">
                <a:latin typeface="+mn-lt"/>
                <a:cs typeface="Arial" charset="0"/>
              </a:rPr>
              <a:t> </a:t>
            </a:r>
            <a:r>
              <a:rPr lang="en-US" altLang="fr-FR" dirty="0">
                <a:latin typeface="+mn-lt"/>
                <a:cs typeface="Arial" charset="0"/>
              </a:rPr>
              <a:t>60 MM </a:t>
            </a:r>
            <a:r>
              <a:rPr lang="et-EE" altLang="fr-FR" dirty="0" smtClean="0">
                <a:latin typeface="+mn-lt"/>
                <a:cs typeface="Arial" charset="0"/>
              </a:rPr>
              <a:t>mineraalvillaga, et saavutada sama energiatarbimine nagu </a:t>
            </a:r>
            <a:r>
              <a:rPr lang="en-US" altLang="fr-FR" dirty="0" smtClean="0">
                <a:latin typeface="+mn-lt"/>
                <a:cs typeface="Arial" charset="0"/>
              </a:rPr>
              <a:t>240 </a:t>
            </a:r>
            <a:r>
              <a:rPr lang="en-US" altLang="fr-FR" dirty="0">
                <a:latin typeface="+mn-lt"/>
                <a:cs typeface="Arial" charset="0"/>
              </a:rPr>
              <a:t>MM </a:t>
            </a:r>
            <a:r>
              <a:rPr lang="et-EE" altLang="fr-FR" dirty="0" smtClean="0">
                <a:latin typeface="+mn-lt"/>
                <a:cs typeface="Arial" charset="0"/>
              </a:rPr>
              <a:t>TSELLULOOSIGA</a:t>
            </a:r>
            <a:r>
              <a:rPr lang="et-EE" altLang="fr-FR" dirty="0">
                <a:latin typeface="+mn-lt"/>
                <a:cs typeface="Arial" charset="0"/>
              </a:rPr>
              <a:t> </a:t>
            </a:r>
            <a:r>
              <a:rPr lang="et-EE" altLang="fr-FR" dirty="0" smtClean="0">
                <a:latin typeface="+mn-lt"/>
                <a:cs typeface="Arial" charset="0"/>
              </a:rPr>
              <a:t>soojustuse puhul</a:t>
            </a:r>
            <a:r>
              <a:rPr lang="en-US" altLang="fr-FR" dirty="0" smtClean="0">
                <a:latin typeface="+mn-lt"/>
                <a:cs typeface="Arial" charset="0"/>
              </a:rPr>
              <a:t>.</a:t>
            </a:r>
            <a:endParaRPr lang="fr-BE" altLang="fr-FR" dirty="0">
              <a:latin typeface="+mn-lt"/>
              <a:cs typeface="Arial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66133500-12DD-46C8-BD9D-933E16E6F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060" y="3075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xmlns="" id="{9167A267-F8D9-494E-860A-A9CE56F9E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060" y="2222029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xmlns="" id="{526B8AC5-D1A8-4FD1-B29C-2516C6191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030171"/>
              </p:ext>
            </p:extLst>
          </p:nvPr>
        </p:nvGraphicFramePr>
        <p:xfrm>
          <a:off x="611560" y="1005517"/>
          <a:ext cx="7676290" cy="1936427"/>
        </p:xfrm>
        <a:graphic>
          <a:graphicData uri="http://schemas.openxmlformats.org/drawingml/2006/table">
            <a:tbl>
              <a:tblPr/>
              <a:tblGrid>
                <a:gridCol w="1535258">
                  <a:extLst>
                    <a:ext uri="{9D8B030D-6E8A-4147-A177-3AD203B41FA5}">
                      <a16:colId xmlns:a16="http://schemas.microsoft.com/office/drawing/2014/main" xmlns="" val="1475431685"/>
                    </a:ext>
                  </a:extLst>
                </a:gridCol>
                <a:gridCol w="1535258">
                  <a:extLst>
                    <a:ext uri="{9D8B030D-6E8A-4147-A177-3AD203B41FA5}">
                      <a16:colId xmlns:a16="http://schemas.microsoft.com/office/drawing/2014/main" xmlns="" val="2711666941"/>
                    </a:ext>
                  </a:extLst>
                </a:gridCol>
                <a:gridCol w="1535258">
                  <a:extLst>
                    <a:ext uri="{9D8B030D-6E8A-4147-A177-3AD203B41FA5}">
                      <a16:colId xmlns:a16="http://schemas.microsoft.com/office/drawing/2014/main" xmlns="" val="2599554286"/>
                    </a:ext>
                  </a:extLst>
                </a:gridCol>
                <a:gridCol w="1535258">
                  <a:extLst>
                    <a:ext uri="{9D8B030D-6E8A-4147-A177-3AD203B41FA5}">
                      <a16:colId xmlns:a16="http://schemas.microsoft.com/office/drawing/2014/main" xmlns="" val="3623488822"/>
                    </a:ext>
                  </a:extLst>
                </a:gridCol>
                <a:gridCol w="1535258">
                  <a:extLst>
                    <a:ext uri="{9D8B030D-6E8A-4147-A177-3AD203B41FA5}">
                      <a16:colId xmlns:a16="http://schemas.microsoft.com/office/drawing/2014/main" xmlns="" val="4279215537"/>
                    </a:ext>
                  </a:extLst>
                </a:gridCol>
              </a:tblGrid>
              <a:tr h="931136">
                <a:tc>
                  <a:txBody>
                    <a:bodyPr/>
                    <a:lstStyle/>
                    <a:p>
                      <a:r>
                        <a:rPr lang="et-EE" sz="1300" b="1" dirty="0" smtClean="0">
                          <a:solidFill>
                            <a:srgbClr val="DF0000"/>
                          </a:solidFill>
                          <a:effectLst/>
                        </a:rPr>
                        <a:t>TULEMUSED</a:t>
                      </a:r>
                      <a:endParaRPr lang="de-DE" sz="1300" dirty="0">
                        <a:effectLst/>
                      </a:endParaRPr>
                    </a:p>
                  </a:txBody>
                  <a:tcPr marL="70104" marR="70104" marT="35052" marB="35052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300" b="1" dirty="0" smtClean="0">
                          <a:solidFill>
                            <a:srgbClr val="FFFFFF"/>
                          </a:solidFill>
                          <a:effectLst/>
                        </a:rPr>
                        <a:t>SOOJUSTAMATA KATUS</a:t>
                      </a:r>
                      <a:endParaRPr lang="de-DE" sz="13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de-DE" sz="1300" b="1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de-DE" sz="13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02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300" b="1" dirty="0" smtClean="0">
                          <a:solidFill>
                            <a:srgbClr val="FFFFFF"/>
                          </a:solidFill>
                          <a:effectLst/>
                        </a:rPr>
                        <a:t>TSELLULOOS</a:t>
                      </a:r>
                      <a:r>
                        <a:rPr lang="pt-BR" sz="1300" b="1" dirty="0">
                          <a:solidFill>
                            <a:srgbClr val="FFFFFF"/>
                          </a:solidFill>
                          <a:effectLst/>
                        </a:rPr>
                        <a:t> 240 MM</a:t>
                      </a:r>
                      <a:endParaRPr lang="pt-BR" sz="130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pt-BR" sz="1300" b="1" dirty="0">
                          <a:solidFill>
                            <a:srgbClr val="FFFFFF"/>
                          </a:solidFill>
                          <a:effectLst/>
                        </a:rPr>
                        <a:t>R = 6</a:t>
                      </a:r>
                      <a:endParaRPr lang="pt-BR" sz="13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02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>
                          <a:solidFill>
                            <a:srgbClr val="FFFFFF"/>
                          </a:solidFill>
                          <a:effectLst/>
                        </a:rPr>
                        <a:t>ALUTHERMO OPTIMA 42 MM</a:t>
                      </a:r>
                      <a:r>
                        <a:rPr lang="pt-BR" sz="1300">
                          <a:solidFill>
                            <a:srgbClr val="FFFFFF"/>
                          </a:solidFill>
                          <a:effectLst/>
                        </a:rPr>
                        <a:t/>
                      </a:r>
                      <a:br>
                        <a:rPr lang="pt-BR" sz="130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pt-BR" sz="1300" b="1">
                          <a:solidFill>
                            <a:srgbClr val="FFFFFF"/>
                          </a:solidFill>
                          <a:effectLst/>
                        </a:rPr>
                        <a:t/>
                      </a:r>
                      <a:br>
                        <a:rPr lang="pt-BR" sz="1300" b="1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pt-BR" sz="1300" b="1">
                          <a:solidFill>
                            <a:srgbClr val="FFFFFF"/>
                          </a:solidFill>
                          <a:effectLst/>
                        </a:rPr>
                        <a:t>R = 2,37</a:t>
                      </a:r>
                      <a:endParaRPr lang="pt-BR" sz="130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02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b="1" dirty="0">
                          <a:solidFill>
                            <a:srgbClr val="FFFFFF"/>
                          </a:solidFill>
                          <a:effectLst/>
                        </a:rPr>
                        <a:t>ALUTHERMO OPTIMA</a:t>
                      </a:r>
                      <a:br>
                        <a:rPr lang="pt-BR" sz="1300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pt-BR" sz="1300" b="1" dirty="0">
                          <a:solidFill>
                            <a:srgbClr val="FFFFFF"/>
                          </a:solidFill>
                          <a:effectLst/>
                        </a:rPr>
                        <a:t>+ 60 MM </a:t>
                      </a:r>
                      <a:r>
                        <a:rPr lang="pt-BR" sz="1300" b="1" dirty="0" smtClean="0">
                          <a:solidFill>
                            <a:srgbClr val="FFFFFF"/>
                          </a:solidFill>
                          <a:effectLst/>
                        </a:rPr>
                        <a:t>MINER</a:t>
                      </a:r>
                      <a:r>
                        <a:rPr lang="et-EE" sz="1300" b="1" dirty="0" smtClean="0">
                          <a:solidFill>
                            <a:srgbClr val="FFFFFF"/>
                          </a:solidFill>
                          <a:effectLst/>
                        </a:rPr>
                        <a:t>AALVILL</a:t>
                      </a:r>
                      <a:r>
                        <a:rPr lang="pt-BR" sz="1300" b="1" dirty="0">
                          <a:solidFill>
                            <a:srgbClr val="FFFFFF"/>
                          </a:solidFill>
                          <a:effectLst/>
                        </a:rPr>
                        <a:t/>
                      </a:r>
                      <a:br>
                        <a:rPr lang="pt-BR" sz="1300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pt-BR" sz="1300" b="1" dirty="0">
                          <a:solidFill>
                            <a:srgbClr val="FFFFFF"/>
                          </a:solidFill>
                          <a:effectLst/>
                        </a:rPr>
                        <a:t>R = 4</a:t>
                      </a:r>
                      <a:endParaRPr lang="pt-BR" sz="13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0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3919267"/>
                  </a:ext>
                </a:extLst>
              </a:tr>
              <a:tr h="409379">
                <a:tc>
                  <a:txBody>
                    <a:bodyPr/>
                    <a:lstStyle/>
                    <a:p>
                      <a:r>
                        <a:rPr lang="et-EE" sz="1300" dirty="0" smtClean="0">
                          <a:effectLst/>
                        </a:rPr>
                        <a:t>Arvestuslik energiatarbimine</a:t>
                      </a:r>
                      <a:endParaRPr lang="de-DE" sz="1300" dirty="0"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300" b="1" dirty="0" smtClean="0">
                          <a:effectLst/>
                        </a:rPr>
                        <a:t>KLASS</a:t>
                      </a:r>
                      <a:r>
                        <a:rPr lang="de-DE" sz="1300" b="1" dirty="0" smtClean="0">
                          <a:effectLst/>
                        </a:rPr>
                        <a:t> </a:t>
                      </a:r>
                      <a:r>
                        <a:rPr lang="de-DE" sz="1300" b="1" dirty="0">
                          <a:effectLst/>
                        </a:rPr>
                        <a:t>D</a:t>
                      </a:r>
                      <a:br>
                        <a:rPr lang="de-DE" sz="1300" b="1" dirty="0">
                          <a:effectLst/>
                        </a:rPr>
                      </a:br>
                      <a:endParaRPr lang="de-DE" sz="1300" dirty="0"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300" b="1" dirty="0" smtClean="0">
                          <a:effectLst/>
                        </a:rPr>
                        <a:t>KLASS</a:t>
                      </a:r>
                      <a:r>
                        <a:rPr lang="de-DE" sz="1300" b="1" dirty="0" smtClean="0">
                          <a:effectLst/>
                        </a:rPr>
                        <a:t> </a:t>
                      </a:r>
                      <a:r>
                        <a:rPr lang="de-DE" sz="1300" b="1" dirty="0">
                          <a:effectLst/>
                        </a:rPr>
                        <a:t>B</a:t>
                      </a:r>
                      <a:endParaRPr lang="de-DE" sz="1300" dirty="0"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300" b="1" dirty="0" smtClean="0">
                          <a:effectLst/>
                        </a:rPr>
                        <a:t>KLASS</a:t>
                      </a:r>
                      <a:r>
                        <a:rPr lang="de-DE" sz="1300" b="1" dirty="0" smtClean="0">
                          <a:effectLst/>
                        </a:rPr>
                        <a:t> </a:t>
                      </a:r>
                      <a:r>
                        <a:rPr lang="de-DE" sz="1300" b="1" dirty="0">
                          <a:effectLst/>
                        </a:rPr>
                        <a:t>B</a:t>
                      </a:r>
                      <a:endParaRPr lang="de-DE" sz="1300" dirty="0"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300" b="1" dirty="0" smtClean="0">
                          <a:effectLst/>
                        </a:rPr>
                        <a:t>KLASS</a:t>
                      </a:r>
                      <a:r>
                        <a:rPr lang="de-DE" sz="1300" b="1" dirty="0" smtClean="0">
                          <a:effectLst/>
                        </a:rPr>
                        <a:t> </a:t>
                      </a:r>
                      <a:r>
                        <a:rPr lang="de-DE" sz="1300" b="1" dirty="0">
                          <a:effectLst/>
                        </a:rPr>
                        <a:t>B</a:t>
                      </a:r>
                      <a:endParaRPr lang="de-DE" sz="1300" dirty="0"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9888818"/>
                  </a:ext>
                </a:extLst>
              </a:tr>
              <a:tr h="409379">
                <a:tc>
                  <a:txBody>
                    <a:bodyPr/>
                    <a:lstStyle/>
                    <a:p>
                      <a:r>
                        <a:rPr lang="et-EE" sz="1300" dirty="0" smtClean="0">
                          <a:effectLst/>
                        </a:rPr>
                        <a:t>Hoone küttevajadus</a:t>
                      </a:r>
                      <a:endParaRPr lang="en-US" sz="1300" dirty="0"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effectLst/>
                        </a:rPr>
                        <a:t>172 </a:t>
                      </a:r>
                      <a:r>
                        <a:rPr lang="de-DE" sz="1300" b="1" dirty="0" smtClean="0">
                          <a:effectLst/>
                        </a:rPr>
                        <a:t>kWh/m²/</a:t>
                      </a:r>
                      <a:r>
                        <a:rPr lang="et-EE" sz="1300" b="1" dirty="0" smtClean="0">
                          <a:effectLst/>
                        </a:rPr>
                        <a:t>aastas</a:t>
                      </a:r>
                      <a:endParaRPr lang="de-DE" sz="1300" dirty="0"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effectLst/>
                        </a:rPr>
                        <a:t>66 </a:t>
                      </a:r>
                      <a:r>
                        <a:rPr lang="de-DE" sz="1300" b="1" dirty="0" smtClean="0">
                          <a:effectLst/>
                        </a:rPr>
                        <a:t>kWh/m²/</a:t>
                      </a:r>
                      <a:r>
                        <a:rPr lang="et-EE" sz="1300" b="1" dirty="0" smtClean="0">
                          <a:effectLst/>
                        </a:rPr>
                        <a:t>aastas</a:t>
                      </a:r>
                      <a:endParaRPr lang="de-DE" sz="1300" dirty="0"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effectLst/>
                        </a:rPr>
                        <a:t>73 </a:t>
                      </a:r>
                      <a:r>
                        <a:rPr lang="de-DE" sz="1300" b="1" dirty="0" smtClean="0">
                          <a:effectLst/>
                        </a:rPr>
                        <a:t>kWh/m²/</a:t>
                      </a:r>
                      <a:r>
                        <a:rPr lang="et-EE" sz="1300" b="1" dirty="0" smtClean="0">
                          <a:effectLst/>
                        </a:rPr>
                        <a:t>aastas</a:t>
                      </a:r>
                      <a:endParaRPr lang="de-DE" sz="1300" dirty="0"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effectLst/>
                        </a:rPr>
                        <a:t>66 </a:t>
                      </a:r>
                      <a:r>
                        <a:rPr lang="de-DE" sz="1300" b="1" dirty="0" smtClean="0">
                          <a:effectLst/>
                        </a:rPr>
                        <a:t>kWh/m²/</a:t>
                      </a:r>
                      <a:r>
                        <a:rPr lang="et-EE" sz="1300" b="1" dirty="0" smtClean="0">
                          <a:effectLst/>
                        </a:rPr>
                        <a:t>aastas</a:t>
                      </a:r>
                      <a:endParaRPr lang="de-DE" sz="1300" dirty="0">
                        <a:effectLst/>
                      </a:endParaRPr>
                    </a:p>
                  </a:txBody>
                  <a:tcPr marL="70104" marR="70104" marT="35052" marB="35052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2627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7315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755576" y="1412776"/>
            <a:ext cx="7704856" cy="432048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tabLst>
                <a:tab pos="355600" algn="l"/>
              </a:tabLst>
            </a:pPr>
            <a:endParaRPr lang="en-US" sz="400" dirty="0">
              <a:latin typeface="+mn-lt"/>
              <a:cs typeface="Gotham Book" pitchFamily="50" charset="0"/>
              <a:sym typeface="Wingdings"/>
            </a:endParaRPr>
          </a:p>
          <a:p>
            <a:pPr algn="just">
              <a:tabLst>
                <a:tab pos="355600" algn="l"/>
              </a:tabLst>
            </a:pPr>
            <a:r>
              <a:rPr lang="et-EE" sz="2400" dirty="0" smtClean="0">
                <a:latin typeface="+mn-lt"/>
                <a:cs typeface="Gotham Book" pitchFamily="50" charset="0"/>
                <a:sym typeface="Wingdings"/>
              </a:rPr>
              <a:t>Ehitustööstuses</a:t>
            </a:r>
            <a:r>
              <a:rPr lang="en-US" sz="2000" dirty="0" smtClean="0">
                <a:latin typeface="+mn-lt"/>
                <a:cs typeface="Gotham Book" pitchFamily="50" charset="0"/>
                <a:sym typeface="Wingdings"/>
              </a:rPr>
              <a:t>:</a:t>
            </a:r>
          </a:p>
          <a:p>
            <a:pPr algn="just">
              <a:tabLst>
                <a:tab pos="355600" algn="l"/>
              </a:tabLst>
            </a:pPr>
            <a:endParaRPr lang="en-US" sz="2000" dirty="0">
              <a:latin typeface="+mn-lt"/>
              <a:cs typeface="Gotham Book" pitchFamily="50" charset="0"/>
              <a:sym typeface="Wingdings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t-EE" sz="2400" dirty="0" smtClean="0">
                <a:latin typeface="+mn-lt"/>
                <a:cs typeface="Gotham Book" pitchFamily="50" charset="0"/>
                <a:sym typeface="Wingdings"/>
              </a:rPr>
              <a:t>Katusel </a:t>
            </a:r>
            <a:r>
              <a:rPr lang="et-EE" sz="2400" dirty="0" smtClean="0">
                <a:latin typeface="+mn-lt"/>
                <a:cs typeface="Gotham Book" pitchFamily="50" charset="0"/>
                <a:sym typeface="Wingdings"/>
              </a:rPr>
              <a:t>väljastpoolt</a:t>
            </a:r>
            <a:endParaRPr lang="en-US" sz="2400" dirty="0">
              <a:latin typeface="+mn-lt"/>
              <a:cs typeface="Gotham Book" pitchFamily="50" charset="0"/>
              <a:sym typeface="Wingdings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t-EE" sz="2400" dirty="0" smtClean="0">
                <a:latin typeface="+mn-lt"/>
                <a:cs typeface="Gotham Book" pitchFamily="50" charset="0"/>
                <a:sym typeface="Wingdings"/>
              </a:rPr>
              <a:t>Katusel </a:t>
            </a:r>
            <a:r>
              <a:rPr lang="et-EE" sz="2400" dirty="0" smtClean="0">
                <a:latin typeface="+mn-lt"/>
                <a:cs typeface="Gotham Book" pitchFamily="50" charset="0"/>
                <a:sym typeface="Wingdings"/>
              </a:rPr>
              <a:t>seestpoolt</a:t>
            </a:r>
            <a:endParaRPr lang="en-US" sz="2400" dirty="0" smtClean="0">
              <a:latin typeface="+mn-lt"/>
              <a:cs typeface="Gotham Book" pitchFamily="50" charset="0"/>
              <a:sym typeface="Wingdings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t-EE" sz="2400" dirty="0" smtClean="0">
                <a:latin typeface="+mn-lt"/>
                <a:cs typeface="Gotham Book" pitchFamily="50" charset="0"/>
                <a:sym typeface="Wingdings"/>
              </a:rPr>
              <a:t>Seintel</a:t>
            </a:r>
            <a:endParaRPr lang="en-US" sz="2400" dirty="0">
              <a:latin typeface="+mn-lt"/>
              <a:cs typeface="Gotham Book" pitchFamily="50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t-EE" sz="2400" dirty="0" smtClean="0">
                <a:latin typeface="+mn-lt"/>
                <a:cs typeface="Gotham Book" pitchFamily="50" charset="0"/>
                <a:sym typeface="Wingdings"/>
              </a:rPr>
              <a:t>Põrandatel</a:t>
            </a:r>
            <a:endParaRPr lang="en-US" sz="2000" dirty="0">
              <a:latin typeface="+mn-lt"/>
              <a:cs typeface="Gotham Book" pitchFamily="50" charset="0"/>
            </a:endParaRPr>
          </a:p>
          <a:p>
            <a:pPr algn="just">
              <a:tabLst>
                <a:tab pos="355600" algn="l"/>
              </a:tabLst>
            </a:pPr>
            <a:endParaRPr lang="en-US" sz="2000" dirty="0" smtClean="0">
              <a:latin typeface="+mn-lt"/>
              <a:cs typeface="Gotham Book" pitchFamily="50" charset="0"/>
            </a:endParaRPr>
          </a:p>
          <a:p>
            <a:pPr algn="just">
              <a:tabLst>
                <a:tab pos="355600" algn="l"/>
              </a:tabLst>
            </a:pPr>
            <a:endParaRPr lang="et-EE" sz="2000" dirty="0" smtClean="0">
              <a:cs typeface="Gotham Book" pitchFamily="50" charset="0"/>
            </a:endParaRPr>
          </a:p>
          <a:p>
            <a:pPr algn="just">
              <a:tabLst>
                <a:tab pos="355600" algn="l"/>
              </a:tabLst>
            </a:pPr>
            <a:r>
              <a:rPr lang="et-EE" sz="2000" dirty="0" smtClean="0">
                <a:cs typeface="Gotham Book" pitchFamily="50" charset="0"/>
              </a:rPr>
              <a:t>Millise</a:t>
            </a:r>
            <a:r>
              <a:rPr lang="en-US" sz="2000" dirty="0" smtClean="0">
                <a:cs typeface="Gotham Book" pitchFamily="50" charset="0"/>
              </a:rPr>
              <a:t> </a:t>
            </a:r>
            <a:r>
              <a:rPr lang="en-US" sz="2000" dirty="0">
                <a:cs typeface="Gotham Book" pitchFamily="50" charset="0"/>
              </a:rPr>
              <a:t>ALUTHERMO® </a:t>
            </a:r>
            <a:r>
              <a:rPr lang="et-EE" sz="2000" dirty="0" smtClean="0">
                <a:cs typeface="Gotham Book" pitchFamily="50" charset="0"/>
              </a:rPr>
              <a:t>toote peaksin valima, mis </a:t>
            </a:r>
            <a:r>
              <a:rPr lang="et-EE" sz="2000" dirty="0" smtClean="0">
                <a:cs typeface="Gotham Book" pitchFamily="50" charset="0"/>
              </a:rPr>
              <a:t>vastaksid </a:t>
            </a:r>
            <a:r>
              <a:rPr lang="et-EE" sz="2000" dirty="0" smtClean="0">
                <a:cs typeface="Gotham Book" pitchFamily="50" charset="0"/>
              </a:rPr>
              <a:t>minu vajadustele</a:t>
            </a:r>
            <a:r>
              <a:rPr lang="en-US" sz="2000" dirty="0" smtClean="0">
                <a:cs typeface="Gotham Book" pitchFamily="50" charset="0"/>
              </a:rPr>
              <a:t>?</a:t>
            </a:r>
            <a:endParaRPr lang="en-US" sz="2000" dirty="0">
              <a:cs typeface="Gotham Book" pitchFamily="50" charset="0"/>
            </a:endParaRPr>
          </a:p>
          <a:p>
            <a:pPr algn="just">
              <a:tabLst>
                <a:tab pos="355600" algn="l"/>
              </a:tabLst>
            </a:pPr>
            <a:endParaRPr lang="en-US" sz="2000" dirty="0">
              <a:latin typeface="+mn-lt"/>
              <a:cs typeface="Gotham Book" pitchFamily="50" charset="0"/>
            </a:endParaRPr>
          </a:p>
          <a:p>
            <a:pPr algn="just">
              <a:tabLst>
                <a:tab pos="355600" algn="l"/>
              </a:tabLst>
            </a:pPr>
            <a:endParaRPr lang="en-US" sz="2000" dirty="0" smtClean="0">
              <a:latin typeface="+mn-lt"/>
              <a:cs typeface="Gotham Book" pitchFamily="50" charset="0"/>
            </a:endParaRPr>
          </a:p>
          <a:p>
            <a:pPr algn="just">
              <a:tabLst>
                <a:tab pos="355600" algn="l"/>
              </a:tabLst>
            </a:pPr>
            <a:endParaRPr lang="en-US" sz="2400" dirty="0" smtClean="0">
              <a:latin typeface="+mn-lt"/>
              <a:cs typeface="Gotham Book" pitchFamily="50" charset="0"/>
            </a:endParaRPr>
          </a:p>
          <a:p>
            <a:pPr algn="just">
              <a:tabLst>
                <a:tab pos="355600" algn="l"/>
              </a:tabLst>
            </a:pPr>
            <a:endParaRPr lang="en-US" sz="2000" dirty="0">
              <a:latin typeface="+mn-lt"/>
              <a:cs typeface="Gotham Book" pitchFamily="50" charset="0"/>
            </a:endParaRPr>
          </a:p>
          <a:p>
            <a:pPr algn="just">
              <a:tabLst>
                <a:tab pos="355600" algn="l"/>
              </a:tabLst>
            </a:pPr>
            <a:endParaRPr lang="en-US" sz="2000" dirty="0">
              <a:latin typeface="+mn-lt"/>
              <a:cs typeface="Gotham Book" pitchFamily="50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KASUTUSVÕIMALUSED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pic>
        <p:nvPicPr>
          <p:cNvPr id="10" name="Picture 15" descr="aplic_a_01_gr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5278544" y="1412776"/>
            <a:ext cx="3188457" cy="26349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3023828" y="4859513"/>
            <a:ext cx="3168352" cy="576064"/>
          </a:xfrm>
          <a:prstGeom prst="rect">
            <a:avLst/>
          </a:prstGeom>
          <a:solidFill>
            <a:srgbClr val="DF00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LU" dirty="0" smtClean="0"/>
              <a:t>Clear </a:t>
            </a:r>
            <a:r>
              <a:rPr lang="de-LU" dirty="0" smtClean="0">
                <a:hlinkClick r:id="rId3" action="ppaction://hlinkfile"/>
              </a:rPr>
              <a:t>Guideline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0897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referenties dakwerken 05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64088" y="1511777"/>
            <a:ext cx="3062188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8436" name="Rectangle 12"/>
          <p:cNvSpPr txBox="1">
            <a:spLocks noGrp="1" noChangeArrowheads="1"/>
          </p:cNvSpPr>
          <p:nvPr>
            <p:ph type="body" sz="half" idx="4294967295"/>
          </p:nvPr>
        </p:nvSpPr>
        <p:spPr>
          <a:xfrm>
            <a:off x="683568" y="1420812"/>
            <a:ext cx="4032250" cy="4054475"/>
          </a:xfrm>
          <a:prstGeom prst="rect">
            <a:avLst/>
          </a:prstGeom>
          <a:noFill/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r>
              <a:rPr lang="et-EE" altLang="fr-FR" sz="2000" b="1" dirty="0" smtClean="0">
                <a:sym typeface="Wingdings"/>
              </a:rPr>
              <a:t>Eelised</a:t>
            </a:r>
            <a:r>
              <a:rPr lang="en-US" altLang="fr-FR" sz="2000" b="1" dirty="0" smtClean="0">
                <a:sym typeface="Wingdings"/>
              </a:rPr>
              <a:t>:</a:t>
            </a:r>
            <a:endParaRPr lang="en-US" altLang="fr-FR" sz="2000" b="1" dirty="0">
              <a:sym typeface="Wingdings"/>
            </a:endParaRPr>
          </a:p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endParaRPr lang="en-US" altLang="fr-FR" sz="1800" dirty="0">
              <a:sym typeface="Wingdings"/>
            </a:endParaRPr>
          </a:p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t-EE" altLang="fr-FR" sz="1800" dirty="0" smtClean="0">
                <a:sym typeface="Wingdings"/>
              </a:rPr>
              <a:t>Katuse aluskate, soojustus ja 	aurutõke </a:t>
            </a:r>
            <a:r>
              <a:rPr lang="et-EE" altLang="fr-FR" sz="1800" dirty="0" smtClean="0">
                <a:sym typeface="Wingdings"/>
              </a:rPr>
              <a:t>kõik ühes</a:t>
            </a:r>
            <a:r>
              <a:rPr lang="en-US" altLang="fr-FR" sz="1800" dirty="0" smtClean="0"/>
              <a:t>.</a:t>
            </a:r>
            <a:r>
              <a:rPr lang="en-US" altLang="fr-FR" sz="1800" dirty="0"/>
              <a:t/>
            </a:r>
            <a:br>
              <a:rPr lang="en-US" altLang="fr-FR" sz="1800" dirty="0"/>
            </a:br>
            <a:endParaRPr lang="en-US" altLang="fr-FR" sz="1800" dirty="0"/>
          </a:p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t-EE" altLang="fr-FR" sz="1800" dirty="0" smtClean="0">
                <a:sym typeface="Wingdings"/>
              </a:rPr>
              <a:t>Sarikate paksus ja vahekaugus ei oma 	tähtsust</a:t>
            </a:r>
            <a:r>
              <a:rPr lang="en-US" altLang="fr-FR" sz="1800" dirty="0" smtClean="0"/>
              <a:t>.</a:t>
            </a:r>
            <a:r>
              <a:rPr lang="en-US" altLang="fr-FR" sz="1800" dirty="0"/>
              <a:t/>
            </a:r>
            <a:br>
              <a:rPr lang="en-US" altLang="fr-FR" sz="1800" dirty="0"/>
            </a:br>
            <a:endParaRPr lang="en-US" altLang="fr-FR" sz="1800" dirty="0"/>
          </a:p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t-EE" altLang="fr-FR" sz="1800" dirty="0" smtClean="0">
                <a:sym typeface="Wingdings"/>
              </a:rPr>
              <a:t>Siselage ei ole renoveerimisel vaja 	lõhkuda</a:t>
            </a:r>
            <a:r>
              <a:rPr lang="en-US" altLang="fr-FR" sz="1800" dirty="0" smtClean="0"/>
              <a:t>.</a:t>
            </a:r>
            <a:endParaRPr lang="en-US" altLang="fr-FR" sz="1800" dirty="0"/>
          </a:p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endParaRPr lang="en-US" altLang="fr-FR" sz="1800" dirty="0"/>
          </a:p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t-EE" altLang="fr-FR" sz="1800" dirty="0" smtClean="0">
                <a:sym typeface="Wingdings"/>
              </a:rPr>
              <a:t>Ei </a:t>
            </a:r>
            <a:r>
              <a:rPr lang="et-EE" altLang="fr-FR" sz="1800" dirty="0" smtClean="0">
                <a:sym typeface="Wingdings"/>
              </a:rPr>
              <a:t>nihku paigast </a:t>
            </a:r>
            <a:r>
              <a:rPr lang="et-EE" altLang="fr-FR" sz="1800" dirty="0" smtClean="0">
                <a:sym typeface="Wingdings"/>
              </a:rPr>
              <a:t>ega vaju</a:t>
            </a:r>
            <a:r>
              <a:rPr lang="en-US" altLang="fr-FR" sz="1800" dirty="0" smtClean="0"/>
              <a:t>.</a:t>
            </a:r>
            <a:endParaRPr lang="en-US" altLang="fr-FR" sz="1800" dirty="0"/>
          </a:p>
        </p:txBody>
      </p:sp>
      <p:pic>
        <p:nvPicPr>
          <p:cNvPr id="9222" name="Picture 10" descr="Lhomme (5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365576" y="3448049"/>
            <a:ext cx="3060700" cy="19542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2051720" y="1"/>
            <a:ext cx="7097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KATUSE SOOJUSTAMINE VÄLJASTPOOLT</a:t>
            </a:r>
            <a:r>
              <a:rPr lang="fr-FR" sz="3000" dirty="0" smtClean="0">
                <a:solidFill>
                  <a:schemeClr val="bg1"/>
                </a:solidFill>
                <a:cs typeface="Gotham Book" pitchFamily="50" charset="0"/>
              </a:rPr>
              <a:t> </a:t>
            </a:r>
            <a:endParaRPr lang="fr-FR" sz="3000" dirty="0">
              <a:solidFill>
                <a:srgbClr val="DF0024"/>
              </a:solidFill>
              <a:cs typeface="Gotham Book" pitchFamily="50" charset="0"/>
            </a:endParaRPr>
          </a:p>
          <a:p>
            <a:pPr algn="r"/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940152" y="848906"/>
            <a:ext cx="329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LU" dirty="0" smtClean="0"/>
              <a:t>Aluthermo® Quattro </a:t>
            </a:r>
            <a:r>
              <a:rPr lang="et-EE" dirty="0" smtClean="0"/>
              <a:t>või</a:t>
            </a:r>
            <a:r>
              <a:rPr lang="de-LU" dirty="0" smtClean="0"/>
              <a:t> </a:t>
            </a:r>
            <a:r>
              <a:rPr lang="de-LU" dirty="0" err="1" smtClean="0"/>
              <a:t>Densima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332766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131840" y="0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ETTEVÕTE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971600" y="836712"/>
            <a:ext cx="7490168" cy="5328592"/>
          </a:xfrm>
          <a:noFill/>
        </p:spPr>
        <p:txBody>
          <a:bodyPr/>
          <a:lstStyle/>
          <a:p>
            <a:pPr algn="l">
              <a:tabLst>
                <a:tab pos="361950" algn="l"/>
              </a:tabLst>
            </a:pPr>
            <a:r>
              <a:rPr lang="et-EE" sz="1800" dirty="0" smtClean="0">
                <a:latin typeface="+mn-lt"/>
                <a:cs typeface="Gotham Book" pitchFamily="50" charset="0"/>
              </a:rPr>
              <a:t>Asutatud vastamaks vajadusele uute toodete järele, milles on ühendatud head soojustusomadused, kompaktne suurus, paigaldusmugavus ja kohandatavus</a:t>
            </a:r>
            <a:r>
              <a:rPr lang="en-US" sz="1800" dirty="0" smtClean="0">
                <a:latin typeface="+mn-lt"/>
                <a:cs typeface="Gotham Book" pitchFamily="50" charset="0"/>
              </a:rPr>
              <a:t>.</a:t>
            </a:r>
            <a:r>
              <a:rPr lang="en-US" sz="1800" dirty="0">
                <a:latin typeface="+mn-lt"/>
                <a:cs typeface="Gotham Book" pitchFamily="50" charset="0"/>
              </a:rPr>
              <a:t/>
            </a:r>
            <a:br>
              <a:rPr lang="en-US" sz="1800" dirty="0">
                <a:latin typeface="+mn-lt"/>
                <a:cs typeface="Gotham Book" pitchFamily="50" charset="0"/>
              </a:rPr>
            </a:br>
            <a:r>
              <a:rPr lang="en-US" sz="1800" dirty="0">
                <a:latin typeface="+mn-lt"/>
                <a:cs typeface="Gotham Book" pitchFamily="50" charset="0"/>
              </a:rPr>
              <a:t/>
            </a:r>
            <a:br>
              <a:rPr lang="en-US" sz="1800" dirty="0">
                <a:latin typeface="+mn-lt"/>
                <a:cs typeface="Gotham Book" pitchFamily="50" charset="0"/>
              </a:rPr>
            </a:br>
            <a:r>
              <a:rPr lang="et-EE" sz="1800" dirty="0" smtClean="0">
                <a:latin typeface="+mn-lt"/>
                <a:cs typeface="Gotham Book" pitchFamily="50" charset="0"/>
              </a:rPr>
              <a:t>Põhimõiste</a:t>
            </a:r>
            <a:r>
              <a:rPr lang="en-US" sz="1800" dirty="0" smtClean="0">
                <a:latin typeface="+mn-lt"/>
                <a:cs typeface="Gotham Book" pitchFamily="50" charset="0"/>
              </a:rPr>
              <a:t>:   </a:t>
            </a:r>
            <a:r>
              <a:rPr lang="en-US" sz="1800" u="sng" dirty="0" smtClean="0">
                <a:latin typeface="+mn-lt"/>
                <a:cs typeface="Gotham Book" pitchFamily="50" charset="0"/>
              </a:rPr>
              <a:t>“</a:t>
            </a:r>
            <a:r>
              <a:rPr lang="et-EE" sz="1800" u="sng" dirty="0" smtClean="0">
                <a:latin typeface="+mn-lt"/>
                <a:cs typeface="Gotham Book" pitchFamily="50" charset="0"/>
              </a:rPr>
              <a:t>Soojusisolatsioon </a:t>
            </a:r>
            <a:r>
              <a:rPr lang="et-EE" sz="1800" u="sng" dirty="0" smtClean="0">
                <a:latin typeface="+mn-lt"/>
                <a:cs typeface="Gotham Book" pitchFamily="50" charset="0"/>
              </a:rPr>
              <a:t>peegelduse kaudu</a:t>
            </a:r>
            <a:r>
              <a:rPr lang="en-US" sz="1800" u="sng" dirty="0" smtClean="0">
                <a:latin typeface="+mn-lt"/>
                <a:cs typeface="Gotham Book" pitchFamily="50" charset="0"/>
              </a:rPr>
              <a:t>”</a:t>
            </a:r>
            <a:r>
              <a:rPr lang="en-US" sz="1800" u="sng" dirty="0">
                <a:latin typeface="+mn-lt"/>
                <a:cs typeface="Gotham Book" pitchFamily="50" charset="0"/>
              </a:rPr>
              <a:t/>
            </a:r>
            <a:br>
              <a:rPr lang="en-US" sz="1800" u="sng" dirty="0">
                <a:latin typeface="+mn-lt"/>
                <a:cs typeface="Gotham Book" pitchFamily="50" charset="0"/>
              </a:rPr>
            </a:br>
            <a:r>
              <a:rPr lang="en-US" sz="1800" dirty="0">
                <a:latin typeface="+mn-lt"/>
                <a:cs typeface="Gotham Book" pitchFamily="50" charset="0"/>
              </a:rPr>
              <a:t/>
            </a:r>
            <a:br>
              <a:rPr lang="en-US" sz="1800" dirty="0">
                <a:latin typeface="+mn-lt"/>
                <a:cs typeface="Gotham Book" pitchFamily="50" charset="0"/>
              </a:rPr>
            </a:br>
            <a:r>
              <a:rPr lang="et-EE" sz="1800" dirty="0" smtClean="0">
                <a:latin typeface="+mn-lt"/>
                <a:cs typeface="Gotham Book" pitchFamily="50" charset="0"/>
              </a:rPr>
              <a:t>Peamised tooted</a:t>
            </a:r>
            <a:r>
              <a:rPr lang="en-US" sz="1800" dirty="0" smtClean="0">
                <a:latin typeface="+mn-lt"/>
                <a:cs typeface="Gotham Book" pitchFamily="50" charset="0"/>
              </a:rPr>
              <a:t>:</a:t>
            </a:r>
            <a:r>
              <a:rPr lang="en-US" sz="1800" dirty="0">
                <a:latin typeface="+mn-lt"/>
                <a:cs typeface="Gotham Book" pitchFamily="50" charset="0"/>
              </a:rPr>
              <a:t/>
            </a:r>
            <a:br>
              <a:rPr lang="en-US" sz="1800" dirty="0">
                <a:latin typeface="+mn-lt"/>
                <a:cs typeface="Gotham Book" pitchFamily="50" charset="0"/>
              </a:rPr>
            </a:br>
            <a:r>
              <a:rPr lang="en-US" sz="1000" dirty="0">
                <a:latin typeface="+mn-lt"/>
                <a:cs typeface="Gotham Book" pitchFamily="50" charset="0"/>
              </a:rPr>
              <a:t/>
            </a:r>
            <a:br>
              <a:rPr lang="en-US" sz="1000" dirty="0">
                <a:latin typeface="+mn-lt"/>
                <a:cs typeface="Gotham Book" pitchFamily="50" charset="0"/>
              </a:rPr>
            </a:br>
            <a:r>
              <a:rPr lang="en-US" sz="1800" dirty="0">
                <a:latin typeface="+mn-lt"/>
                <a:cs typeface="Gotham Book" pitchFamily="50" charset="0"/>
                <a:sym typeface="Wingdings 2"/>
              </a:rPr>
              <a:t>	</a:t>
            </a:r>
            <a:r>
              <a:rPr lang="et-EE" sz="1800" dirty="0" smtClean="0">
                <a:latin typeface="+mn-lt"/>
                <a:cs typeface="Gotham Book" pitchFamily="50" charset="0"/>
                <a:sym typeface="Wingdings 2"/>
              </a:rPr>
              <a:t>Õhukesed </a:t>
            </a:r>
            <a:r>
              <a:rPr lang="et-EE" sz="1800" dirty="0" smtClean="0">
                <a:latin typeface="+mn-lt"/>
                <a:cs typeface="Gotham Book" pitchFamily="50" charset="0"/>
                <a:sym typeface="Wingdings 2"/>
              </a:rPr>
              <a:t>peegeldavad isolatsioonimaterjalid, mis vastavad kõrgeimatele standarditele</a:t>
            </a: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:</a:t>
            </a:r>
            <a:r>
              <a:rPr lang="en-US" sz="1800" dirty="0">
                <a:latin typeface="+mn-lt"/>
                <a:cs typeface="Gotham Book" pitchFamily="50" charset="0"/>
                <a:sym typeface="Wingdings 2"/>
              </a:rPr>
              <a:t/>
            </a:r>
            <a:br>
              <a:rPr lang="en-US" sz="1800" dirty="0">
                <a:latin typeface="+mn-lt"/>
                <a:cs typeface="Gotham Book" pitchFamily="50" charset="0"/>
                <a:sym typeface="Wingdings 2"/>
              </a:rPr>
            </a:br>
            <a:r>
              <a:rPr lang="en-US" sz="800" dirty="0">
                <a:latin typeface="+mn-lt"/>
                <a:cs typeface="Gotham Book" pitchFamily="50" charset="0"/>
                <a:sym typeface="Wingdings 2"/>
              </a:rPr>
              <a:t/>
            </a:r>
            <a:br>
              <a:rPr lang="en-US" sz="800" dirty="0">
                <a:latin typeface="+mn-lt"/>
                <a:cs typeface="Gotham Book" pitchFamily="50" charset="0"/>
                <a:sym typeface="Wingdings 2"/>
              </a:rPr>
            </a:br>
            <a:r>
              <a:rPr lang="en-US" sz="1800" b="1" dirty="0" smtClean="0">
                <a:latin typeface="+mn-lt"/>
                <a:cs typeface="Gotham Book" pitchFamily="50" charset="0"/>
                <a:sym typeface="Wingdings 2"/>
              </a:rPr>
              <a:t>Aluthermo® </a:t>
            </a:r>
            <a:r>
              <a:rPr lang="en-US" sz="1800" b="1" dirty="0">
                <a:latin typeface="+mn-lt"/>
                <a:cs typeface="Gotham Book" pitchFamily="50" charset="0"/>
                <a:sym typeface="Wingdings 2"/>
              </a:rPr>
              <a:t>Quattro</a:t>
            </a:r>
            <a:r>
              <a:rPr lang="en-US" sz="1800" b="1" dirty="0">
                <a:latin typeface="Calibri"/>
                <a:cs typeface="Calibri"/>
                <a:sym typeface="Wingdings 2"/>
              </a:rPr>
              <a:t>®</a:t>
            </a:r>
            <a:r>
              <a:rPr lang="en-US" sz="1800" b="1" dirty="0">
                <a:latin typeface="+mn-lt"/>
                <a:cs typeface="Gotham Book" pitchFamily="50" charset="0"/>
                <a:sym typeface="Wingdings 2"/>
              </a:rPr>
              <a:t> </a:t>
            </a:r>
            <a:r>
              <a:rPr lang="en-US" sz="1800" dirty="0">
                <a:latin typeface="+mn-lt"/>
                <a:cs typeface="Gotham Book" pitchFamily="50" charset="0"/>
                <a:sym typeface="Wingdings 2"/>
              </a:rPr>
              <a:t>(</a:t>
            </a: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Paten</a:t>
            </a:r>
            <a:r>
              <a:rPr lang="et-EE" sz="1800" dirty="0" err="1" smtClean="0">
                <a:latin typeface="+mn-lt"/>
                <a:cs typeface="Gotham Book" pitchFamily="50" charset="0"/>
                <a:sym typeface="Wingdings 2"/>
              </a:rPr>
              <a:t>ditaotlus</a:t>
            </a:r>
            <a:r>
              <a:rPr lang="et-EE" sz="1800" dirty="0" smtClean="0">
                <a:latin typeface="+mn-lt"/>
                <a:cs typeface="Gotham Book" pitchFamily="50" charset="0"/>
                <a:sym typeface="Wingdings 2"/>
              </a:rPr>
              <a:t> registreeritud</a:t>
            </a: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 </a:t>
            </a:r>
            <a:r>
              <a:rPr lang="en-US" sz="1800" dirty="0">
                <a:latin typeface="+mn-lt"/>
                <a:cs typeface="Gotham Book" pitchFamily="50" charset="0"/>
                <a:sym typeface="Wingdings 2"/>
              </a:rPr>
              <a:t>2004)</a:t>
            </a:r>
            <a:br>
              <a:rPr lang="en-US" sz="1800" dirty="0">
                <a:latin typeface="+mn-lt"/>
                <a:cs typeface="Gotham Book" pitchFamily="50" charset="0"/>
                <a:sym typeface="Wingdings 2"/>
              </a:rPr>
            </a:br>
            <a:r>
              <a:rPr lang="en-US" sz="1800" b="1" dirty="0" smtClean="0">
                <a:latin typeface="+mn-lt"/>
                <a:cs typeface="Gotham Book" pitchFamily="50" charset="0"/>
                <a:sym typeface="Wingdings 2"/>
              </a:rPr>
              <a:t>Aluthermo® </a:t>
            </a:r>
            <a:r>
              <a:rPr lang="en-US" sz="1800" b="1" dirty="0">
                <a:latin typeface="+mn-lt"/>
                <a:cs typeface="Gotham Book" pitchFamily="50" charset="0"/>
                <a:sym typeface="Wingdings 2"/>
              </a:rPr>
              <a:t>Optima</a:t>
            </a:r>
            <a:r>
              <a:rPr lang="en-US" sz="1800" b="1" dirty="0">
                <a:latin typeface="Calibri"/>
                <a:cs typeface="Calibri"/>
                <a:sym typeface="Wingdings 2"/>
              </a:rPr>
              <a:t>®</a:t>
            </a:r>
            <a:r>
              <a:rPr lang="en-US" sz="1800" b="1" dirty="0">
                <a:latin typeface="+mn-lt"/>
                <a:cs typeface="Gotham Book" pitchFamily="50" charset="0"/>
                <a:sym typeface="Wingdings 2"/>
              </a:rPr>
              <a:t> </a:t>
            </a:r>
            <a:r>
              <a:rPr lang="en-US" sz="1800" dirty="0">
                <a:latin typeface="+mn-lt"/>
                <a:cs typeface="Gotham Book" pitchFamily="50" charset="0"/>
                <a:sym typeface="Wingdings 2"/>
              </a:rPr>
              <a:t>(</a:t>
            </a: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Paten</a:t>
            </a:r>
            <a:r>
              <a:rPr lang="et-EE" sz="1800" dirty="0" err="1" smtClean="0">
                <a:latin typeface="+mn-lt"/>
                <a:cs typeface="Gotham Book" pitchFamily="50" charset="0"/>
                <a:sym typeface="Wingdings 2"/>
              </a:rPr>
              <a:t>ditaotlus</a:t>
            </a:r>
            <a:r>
              <a:rPr lang="et-EE" sz="1800" dirty="0" smtClean="0">
                <a:latin typeface="+mn-lt"/>
                <a:cs typeface="Gotham Book" pitchFamily="50" charset="0"/>
                <a:sym typeface="Wingdings 2"/>
              </a:rPr>
              <a:t> registreeritud</a:t>
            </a: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 2013)</a:t>
            </a:r>
            <a:r>
              <a:rPr lang="en-US" sz="1800" dirty="0">
                <a:latin typeface="+mn-lt"/>
                <a:cs typeface="Gotham Book" pitchFamily="50" charset="0"/>
                <a:sym typeface="Wingdings 2"/>
              </a:rPr>
              <a:t/>
            </a:r>
            <a:br>
              <a:rPr lang="en-US" sz="1800" dirty="0">
                <a:latin typeface="+mn-lt"/>
                <a:cs typeface="Gotham Book" pitchFamily="50" charset="0"/>
                <a:sym typeface="Wingdings 2"/>
              </a:rPr>
            </a:br>
            <a:r>
              <a:rPr lang="en-US" sz="1800" b="1" dirty="0" smtClean="0">
                <a:cs typeface="Gotham Book" pitchFamily="50" charset="0"/>
                <a:sym typeface="Wingdings 2"/>
              </a:rPr>
              <a:t>Aluthermo® </a:t>
            </a:r>
            <a:r>
              <a:rPr lang="en-US" sz="1800" b="1" dirty="0" err="1">
                <a:cs typeface="Gotham Book" pitchFamily="50" charset="0"/>
                <a:sym typeface="Wingdings 2"/>
              </a:rPr>
              <a:t>Densima</a:t>
            </a:r>
            <a:r>
              <a:rPr lang="en-US" sz="1800" b="1" dirty="0">
                <a:cs typeface="Calibri"/>
                <a:sym typeface="Wingdings 2"/>
              </a:rPr>
              <a:t>®</a:t>
            </a:r>
            <a:r>
              <a:rPr lang="en-US" sz="1800" b="1" dirty="0">
                <a:cs typeface="Gotham Book" pitchFamily="50" charset="0"/>
                <a:sym typeface="Wingdings 2"/>
              </a:rPr>
              <a:t> </a:t>
            </a:r>
            <a:r>
              <a:rPr lang="en-US" sz="1800" dirty="0">
                <a:cs typeface="Gotham Book" pitchFamily="50" charset="0"/>
                <a:sym typeface="Wingdings 2"/>
              </a:rPr>
              <a:t>(</a:t>
            </a:r>
            <a:r>
              <a:rPr lang="en-US" sz="1800" dirty="0" smtClean="0">
                <a:cs typeface="Gotham Book" pitchFamily="50" charset="0"/>
                <a:sym typeface="Wingdings 2"/>
              </a:rPr>
              <a:t>Paten</a:t>
            </a:r>
            <a:r>
              <a:rPr lang="et-EE" sz="1800" dirty="0" err="1" smtClean="0">
                <a:cs typeface="Gotham Book" pitchFamily="50" charset="0"/>
                <a:sym typeface="Wingdings 2"/>
              </a:rPr>
              <a:t>ditaotlus</a:t>
            </a:r>
            <a:r>
              <a:rPr lang="et-EE" sz="1800" dirty="0" smtClean="0">
                <a:cs typeface="Gotham Book" pitchFamily="50" charset="0"/>
                <a:sym typeface="Wingdings 2"/>
              </a:rPr>
              <a:t> registreeritud</a:t>
            </a:r>
            <a:r>
              <a:rPr lang="en-US" sz="1800" dirty="0" smtClean="0">
                <a:cs typeface="Gotham Book" pitchFamily="50" charset="0"/>
                <a:sym typeface="Wingdings 2"/>
              </a:rPr>
              <a:t> </a:t>
            </a:r>
            <a:r>
              <a:rPr lang="en-US" sz="1800" dirty="0">
                <a:cs typeface="Gotham Book" pitchFamily="50" charset="0"/>
                <a:sym typeface="Wingdings 2"/>
              </a:rPr>
              <a:t>2013)</a:t>
            </a:r>
            <a:r>
              <a:rPr lang="en-US" sz="1800" dirty="0">
                <a:latin typeface="+mn-lt"/>
                <a:cs typeface="Gotham Book" pitchFamily="50" charset="0"/>
                <a:sym typeface="Wingdings 2"/>
              </a:rPr>
              <a:t/>
            </a:r>
            <a:br>
              <a:rPr lang="en-US" sz="1800" dirty="0">
                <a:latin typeface="+mn-lt"/>
                <a:cs typeface="Gotham Book" pitchFamily="50" charset="0"/>
                <a:sym typeface="Wingdings 2"/>
              </a:rPr>
            </a:br>
            <a:r>
              <a:rPr lang="en-US" sz="1800" dirty="0">
                <a:latin typeface="+mn-lt"/>
                <a:cs typeface="Gotham Book" pitchFamily="50" charset="0"/>
                <a:sym typeface="Wingdings 2"/>
              </a:rPr>
              <a:t/>
            </a:r>
            <a:br>
              <a:rPr lang="en-US" sz="1800" dirty="0">
                <a:latin typeface="+mn-lt"/>
                <a:cs typeface="Gotham Book" pitchFamily="50" charset="0"/>
                <a:sym typeface="Wingdings 2"/>
              </a:rPr>
            </a:br>
            <a:r>
              <a:rPr lang="en-US" sz="1800" dirty="0">
                <a:cs typeface="Gotham Book" pitchFamily="50" charset="0"/>
                <a:sym typeface="Wingdings 2"/>
              </a:rPr>
              <a:t>	</a:t>
            </a:r>
            <a:r>
              <a:rPr lang="et-EE" sz="1800" dirty="0" smtClean="0">
                <a:cs typeface="Gotham Book" pitchFamily="50" charset="0"/>
                <a:sym typeface="Wingdings 2"/>
              </a:rPr>
              <a:t>Õhuke, peegeldav ja hingav aluskate</a:t>
            </a:r>
            <a:r>
              <a:rPr lang="en-US" sz="1800" dirty="0" smtClean="0">
                <a:cs typeface="Gotham Book" pitchFamily="50" charset="0"/>
                <a:sym typeface="Wingdings 2"/>
              </a:rPr>
              <a:t>:</a:t>
            </a:r>
            <a:r>
              <a:rPr lang="en-US" sz="1800" dirty="0">
                <a:cs typeface="Gotham Book" pitchFamily="50" charset="0"/>
                <a:sym typeface="Wingdings 2"/>
              </a:rPr>
              <a:t/>
            </a:r>
            <a:br>
              <a:rPr lang="en-US" sz="1800" dirty="0">
                <a:cs typeface="Gotham Book" pitchFamily="50" charset="0"/>
                <a:sym typeface="Wingdings 2"/>
              </a:rPr>
            </a:br>
            <a:r>
              <a:rPr lang="en-US" sz="800" dirty="0">
                <a:latin typeface="+mn-lt"/>
                <a:cs typeface="Gotham Book" pitchFamily="50" charset="0"/>
                <a:sym typeface="Wingdings 2"/>
              </a:rPr>
              <a:t/>
            </a:r>
            <a:br>
              <a:rPr lang="en-US" sz="800" dirty="0">
                <a:latin typeface="+mn-lt"/>
                <a:cs typeface="Gotham Book" pitchFamily="50" charset="0"/>
                <a:sym typeface="Wingdings 2"/>
              </a:rPr>
            </a:br>
            <a:r>
              <a:rPr lang="en-US" sz="1800" b="1" dirty="0" smtClean="0">
                <a:latin typeface="+mn-lt"/>
                <a:cs typeface="Gotham Book" pitchFamily="50" charset="0"/>
                <a:sym typeface="Wingdings 2"/>
              </a:rPr>
              <a:t>Roofreflex</a:t>
            </a:r>
            <a:r>
              <a:rPr lang="en-US" sz="1800" b="1" dirty="0">
                <a:latin typeface="Calibri"/>
                <a:cs typeface="Calibri"/>
                <a:sym typeface="Wingdings 2"/>
              </a:rPr>
              <a:t>®</a:t>
            </a:r>
            <a:r>
              <a:rPr lang="en-US" sz="1800" u="sng" dirty="0">
                <a:cs typeface="Gotham Book" pitchFamily="50" charset="0"/>
              </a:rPr>
              <a:t/>
            </a:r>
            <a:br>
              <a:rPr lang="en-US" sz="1800" u="sng" dirty="0">
                <a:cs typeface="Gotham Book" pitchFamily="50" charset="0"/>
              </a:rPr>
            </a:br>
            <a:r>
              <a:rPr lang="en-US" sz="1800" u="sng" dirty="0" smtClean="0">
                <a:cs typeface="Gotham Book" pitchFamily="50" charset="0"/>
              </a:rPr>
              <a:t/>
            </a:r>
            <a:br>
              <a:rPr lang="en-US" sz="1800" u="sng" dirty="0" smtClean="0">
                <a:cs typeface="Gotham Book" pitchFamily="50" charset="0"/>
              </a:rPr>
            </a:b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Aluthermo </a:t>
            </a:r>
            <a:r>
              <a:rPr lang="en-US" sz="1800" dirty="0">
                <a:latin typeface="+mn-lt"/>
                <a:cs typeface="Gotham Book" pitchFamily="50" charset="0"/>
                <a:sym typeface="Wingdings 2"/>
              </a:rPr>
              <a:t>SA </a:t>
            </a:r>
            <a:r>
              <a:rPr lang="et-EE" sz="1800" dirty="0" smtClean="0">
                <a:latin typeface="+mn-lt"/>
                <a:cs typeface="Gotham Book" pitchFamily="50" charset="0"/>
                <a:sym typeface="Wingdings 2"/>
              </a:rPr>
              <a:t>on üks Euroopa </a:t>
            </a:r>
            <a:r>
              <a:rPr lang="et-EE" sz="1800" dirty="0" smtClean="0">
                <a:latin typeface="+mn-lt"/>
                <a:cs typeface="Gotham Book" pitchFamily="50" charset="0"/>
                <a:sym typeface="Wingdings 2"/>
              </a:rPr>
              <a:t>turuliidreid</a:t>
            </a: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, </a:t>
            </a:r>
            <a:r>
              <a:rPr lang="et-EE" sz="1800" dirty="0" smtClean="0">
                <a:latin typeface="+mn-lt"/>
                <a:cs typeface="Gotham Book" pitchFamily="50" charset="0"/>
                <a:sym typeface="Wingdings 2"/>
              </a:rPr>
              <a:t>viimaste aastate jooksul on müüdud rohkem kui</a:t>
            </a: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 15</a:t>
            </a:r>
            <a:r>
              <a:rPr lang="et-EE" sz="1800" dirty="0" smtClean="0">
                <a:latin typeface="+mn-lt"/>
                <a:cs typeface="Gotham Book" pitchFamily="50" charset="0"/>
                <a:sym typeface="Wingdings 2"/>
              </a:rPr>
              <a:t> </a:t>
            </a: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000</a:t>
            </a:r>
            <a:r>
              <a:rPr lang="et-EE" sz="1800" dirty="0" smtClean="0">
                <a:latin typeface="+mn-lt"/>
                <a:cs typeface="Gotham Book" pitchFamily="50" charset="0"/>
                <a:sym typeface="Wingdings 2"/>
              </a:rPr>
              <a:t> </a:t>
            </a: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000</a:t>
            </a:r>
            <a:r>
              <a:rPr lang="et-EE" sz="1800" dirty="0" smtClean="0">
                <a:latin typeface="+mn-lt"/>
                <a:cs typeface="Gotham Book" pitchFamily="50" charset="0"/>
                <a:sym typeface="Wingdings 2"/>
              </a:rPr>
              <a:t> </a:t>
            </a: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m². </a:t>
            </a:r>
            <a:r>
              <a:rPr lang="et-EE" sz="1800" dirty="0" smtClean="0">
                <a:latin typeface="+mn-lt"/>
                <a:cs typeface="Gotham Book" pitchFamily="50" charset="0"/>
                <a:sym typeface="Wingdings 2"/>
              </a:rPr>
              <a:t>See tähendab enam kui </a:t>
            </a: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150</a:t>
            </a:r>
            <a:r>
              <a:rPr lang="et-EE" sz="1800" dirty="0" smtClean="0">
                <a:latin typeface="+mn-lt"/>
                <a:cs typeface="Gotham Book" pitchFamily="50" charset="0"/>
                <a:sym typeface="Wingdings 2"/>
              </a:rPr>
              <a:t> </a:t>
            </a: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000 </a:t>
            </a:r>
            <a:r>
              <a:rPr lang="et-EE" sz="1800" dirty="0" smtClean="0">
                <a:latin typeface="+mn-lt"/>
                <a:cs typeface="Gotham Book" pitchFamily="50" charset="0"/>
                <a:sym typeface="Wingdings 2"/>
              </a:rPr>
              <a:t>rahulolevat klienti</a:t>
            </a:r>
            <a:r>
              <a:rPr lang="en-US" sz="1800" dirty="0" smtClean="0">
                <a:latin typeface="+mn-lt"/>
                <a:cs typeface="Gotham Book" pitchFamily="50" charset="0"/>
                <a:sym typeface="Wingdings 2"/>
              </a:rPr>
              <a:t>.</a:t>
            </a:r>
            <a:endParaRPr lang="en-US" sz="1800" u="sng" dirty="0"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7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576" y="1196752"/>
            <a:ext cx="7488832" cy="4680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44" name="Picture 8" descr="106_065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3537012"/>
            <a:ext cx="3397027" cy="2139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5" name="Picture 9" descr="106_064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55576" y="1196752"/>
            <a:ext cx="3397250" cy="207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6" name="Picture 10" descr="106_062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096396" y="1212970"/>
            <a:ext cx="3148012" cy="207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7" name="Picture 12" descr="107_072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104562" y="3537012"/>
            <a:ext cx="3148012" cy="213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OLE HOOLIKAS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993904" y="765215"/>
            <a:ext cx="3297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LU" dirty="0" smtClean="0"/>
              <a:t>Aluthermo® </a:t>
            </a:r>
            <a:r>
              <a:rPr lang="de-LU" dirty="0"/>
              <a:t>Quattro </a:t>
            </a:r>
            <a:r>
              <a:rPr lang="et-EE" dirty="0" smtClean="0"/>
              <a:t>või</a:t>
            </a:r>
            <a:r>
              <a:rPr lang="de-LU" dirty="0" smtClean="0"/>
              <a:t> </a:t>
            </a:r>
            <a:r>
              <a:rPr lang="de-LU" dirty="0" err="1"/>
              <a:t>Densima</a:t>
            </a:r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50636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755575" y="1350060"/>
            <a:ext cx="7776865" cy="4536503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	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Katuse renoveerimine väljastpoolt</a:t>
            </a:r>
            <a:endParaRPr lang="en-US" sz="1800" dirty="0">
              <a:latin typeface="+mn-lt"/>
              <a:cs typeface="Gotham Book" pitchFamily="50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907704" y="16133"/>
            <a:ext cx="7092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KATUSE SOOJUSTAMINE VÄLJASTPOOLT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5" r="1665"/>
          <a:stretch/>
        </p:blipFill>
        <p:spPr bwMode="auto">
          <a:xfrm>
            <a:off x="672469" y="1772816"/>
            <a:ext cx="7859971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12" y="3842462"/>
            <a:ext cx="2520132" cy="189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882564" y="821596"/>
            <a:ext cx="126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LU" dirty="0" smtClean="0"/>
              <a:t>Roofreflex®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1979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FREDERIC 24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76056" y="2060848"/>
            <a:ext cx="3184023" cy="2495302"/>
          </a:xfrm>
          <a:prstGeom prst="rect">
            <a:avLst/>
          </a:prstGeom>
          <a:noFill/>
          <a:ln>
            <a:noFill/>
          </a:ln>
        </p:spPr>
      </p:pic>
      <p:sp>
        <p:nvSpPr>
          <p:cNvPr id="18436" name="Rectangle 12"/>
          <p:cNvSpPr txBox="1">
            <a:spLocks noGrp="1" noChangeArrowheads="1"/>
          </p:cNvSpPr>
          <p:nvPr>
            <p:ph type="body" sz="half" idx="4294967295"/>
          </p:nvPr>
        </p:nvSpPr>
        <p:spPr>
          <a:xfrm>
            <a:off x="539552" y="1484784"/>
            <a:ext cx="4176713" cy="4054475"/>
          </a:xfrm>
          <a:prstGeom prst="rect">
            <a:avLst/>
          </a:prstGeom>
          <a:noFill/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r>
              <a:rPr lang="et-EE" altLang="fr-FR" sz="2000" b="1" dirty="0" smtClean="0">
                <a:sym typeface="Wingdings"/>
              </a:rPr>
              <a:t>Eelised</a:t>
            </a:r>
            <a:r>
              <a:rPr lang="en-US" altLang="fr-FR" sz="2000" b="1" dirty="0" smtClean="0">
                <a:sym typeface="Wingdings"/>
              </a:rPr>
              <a:t>:</a:t>
            </a:r>
            <a:endParaRPr lang="en-US" altLang="fr-FR" sz="2000" b="1" dirty="0">
              <a:sym typeface="Wingdings"/>
            </a:endParaRPr>
          </a:p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endParaRPr lang="en-US" altLang="fr-FR" sz="1800" dirty="0">
              <a:sym typeface="Wingdings"/>
            </a:endParaRPr>
          </a:p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t-EE" altLang="fr-FR" sz="1800" dirty="0" smtClean="0">
                <a:sym typeface="Wingdings"/>
              </a:rPr>
              <a:t>Soojustus ja aurutõke ühekorraga</a:t>
            </a:r>
            <a:r>
              <a:rPr lang="en-US" altLang="fr-FR" sz="1800" dirty="0" smtClean="0">
                <a:sym typeface="Wingdings"/>
              </a:rPr>
              <a:t>.</a:t>
            </a:r>
            <a:r>
              <a:rPr lang="en-US" altLang="fr-FR" sz="1800" dirty="0"/>
              <a:t/>
            </a:r>
            <a:br>
              <a:rPr lang="en-US" altLang="fr-FR" sz="1800" dirty="0"/>
            </a:br>
            <a:endParaRPr lang="en-US" altLang="fr-FR" sz="1800" dirty="0"/>
          </a:p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t-EE" altLang="fr-FR" sz="1800" dirty="0" smtClean="0">
                <a:sym typeface="Wingdings"/>
              </a:rPr>
              <a:t>Sarikate paksus ja nende vaheline 	kaugus ei oma tähtsust</a:t>
            </a:r>
            <a:r>
              <a:rPr lang="en-US" altLang="fr-FR" sz="1800" dirty="0" smtClean="0"/>
              <a:t>.</a:t>
            </a:r>
            <a:r>
              <a:rPr lang="en-US" altLang="fr-FR" sz="1800" dirty="0"/>
              <a:t/>
            </a:r>
            <a:br>
              <a:rPr lang="en-US" altLang="fr-FR" sz="1800" dirty="0"/>
            </a:br>
            <a:endParaRPr lang="en-US" altLang="fr-FR" sz="1800" dirty="0"/>
          </a:p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t-EE" altLang="fr-FR" sz="1800" dirty="0" smtClean="0">
                <a:sym typeface="Wingdings"/>
              </a:rPr>
              <a:t>Niiskuskindel isegi ilma katuse 	aluskatteta</a:t>
            </a:r>
            <a:r>
              <a:rPr lang="en-US" altLang="fr-FR" sz="1800" dirty="0" smtClean="0">
                <a:sym typeface="Wingdings"/>
              </a:rPr>
              <a:t>.</a:t>
            </a:r>
            <a:endParaRPr lang="en-US" altLang="fr-FR" sz="1800" dirty="0"/>
          </a:p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endParaRPr lang="en-US" altLang="fr-FR" sz="1800" dirty="0"/>
          </a:p>
          <a:p>
            <a:pPr marL="0" indent="0" eaLnBrk="1" hangingPunct="1">
              <a:spcBef>
                <a:spcPts val="0"/>
              </a:spcBef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t-EE" altLang="fr-FR" sz="1800" dirty="0" smtClean="0">
                <a:sym typeface="Wingdings"/>
              </a:rPr>
              <a:t>Lisakõrgus ja ruum Teie pööningul</a:t>
            </a:r>
            <a:r>
              <a:rPr lang="en-US" altLang="fr-FR" sz="1800" dirty="0" smtClean="0">
                <a:sym typeface="Wingdings"/>
              </a:rPr>
              <a:t>.</a:t>
            </a:r>
            <a:endParaRPr lang="en-US" altLang="fr-FR" sz="1800" dirty="0"/>
          </a:p>
        </p:txBody>
      </p:sp>
      <p:sp>
        <p:nvSpPr>
          <p:cNvPr id="6" name="ZoneTexte 5"/>
          <p:cNvSpPr txBox="1"/>
          <p:nvPr/>
        </p:nvSpPr>
        <p:spPr>
          <a:xfrm>
            <a:off x="1763688" y="46946"/>
            <a:ext cx="7236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KATUSE SOOJUSTAMINE SEESTPOOLT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084168" y="869112"/>
            <a:ext cx="364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 smtClean="0"/>
              <a:t>Aluthermo® Quattro </a:t>
            </a:r>
            <a:r>
              <a:rPr lang="et-EE" dirty="0" smtClean="0"/>
              <a:t>või</a:t>
            </a:r>
            <a:r>
              <a:rPr lang="de-LU" dirty="0" smtClean="0"/>
              <a:t> Optima</a:t>
            </a:r>
          </a:p>
        </p:txBody>
      </p:sp>
    </p:spTree>
    <p:extLst>
      <p:ext uri="{BB962C8B-B14F-4D97-AF65-F5344CB8AC3E}">
        <p14:creationId xmlns:p14="http://schemas.microsoft.com/office/powerpoint/2010/main" val="13052291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576" y="1196752"/>
            <a:ext cx="7488832" cy="4680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OLE HOOLIKAS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pic>
        <p:nvPicPr>
          <p:cNvPr id="9" name="Picture 5" descr="IM00091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1429" y="1610742"/>
            <a:ext cx="5797127" cy="38525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6084168" y="836712"/>
            <a:ext cx="3134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dirty="0"/>
              <a:t>Aluthermo® Quattro </a:t>
            </a:r>
            <a:r>
              <a:rPr lang="et-EE" dirty="0" smtClean="0"/>
              <a:t>või</a:t>
            </a:r>
            <a:r>
              <a:rPr lang="de-LU" dirty="0" smtClean="0"/>
              <a:t> Optima</a:t>
            </a:r>
            <a:endParaRPr lang="de-LU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27080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 txBox="1">
            <a:spLocks noChangeArrowheads="1"/>
          </p:cNvSpPr>
          <p:nvPr/>
        </p:nvSpPr>
        <p:spPr>
          <a:xfrm>
            <a:off x="4572000" y="1750764"/>
            <a:ext cx="4032448" cy="283036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</a:pPr>
            <a:endParaRPr lang="en-US" altLang="fr-FR" sz="1800" dirty="0"/>
          </a:p>
        </p:txBody>
      </p:sp>
      <p:pic>
        <p:nvPicPr>
          <p:cNvPr id="13316" name="Picture 9" descr="Aluthermo_Bardag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9760" y="1916831"/>
            <a:ext cx="1679573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7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27" y="1916832"/>
            <a:ext cx="188049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SEINTE SOOJUSTUS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9" name="Rectangle 12"/>
          <p:cNvSpPr txBox="1">
            <a:spLocks noChangeArrowheads="1"/>
          </p:cNvSpPr>
          <p:nvPr/>
        </p:nvSpPr>
        <p:spPr>
          <a:xfrm>
            <a:off x="755576" y="1750764"/>
            <a:ext cx="4032448" cy="283036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</a:pPr>
            <a:r>
              <a:rPr lang="et-EE" altLang="fr-FR" sz="2000" b="1" dirty="0" smtClean="0">
                <a:sym typeface="Wingdings"/>
              </a:rPr>
              <a:t>Eelised</a:t>
            </a:r>
            <a:r>
              <a:rPr lang="en-US" altLang="fr-FR" sz="2000" b="1" dirty="0" smtClean="0">
                <a:sym typeface="Wingdings"/>
              </a:rPr>
              <a:t>:</a:t>
            </a:r>
            <a:endParaRPr lang="en-US" altLang="fr-FR" sz="2000" b="1" dirty="0">
              <a:sym typeface="Wingding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</a:pPr>
            <a:endParaRPr lang="en-US" altLang="fr-FR" sz="1800" dirty="0">
              <a:sym typeface="Wingdings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t-EE" altLang="fr-FR" sz="1800" dirty="0" smtClean="0">
                <a:sym typeface="Wingdings"/>
              </a:rPr>
              <a:t>Võimaldab säästa eluruumi</a:t>
            </a:r>
            <a:r>
              <a:rPr lang="en-US" altLang="fr-FR" sz="1800" dirty="0" smtClean="0">
                <a:sym typeface="Wingdings"/>
              </a:rPr>
              <a:t>.</a:t>
            </a:r>
            <a:r>
              <a:rPr lang="en-US" altLang="fr-FR" sz="1800" dirty="0"/>
              <a:t/>
            </a:r>
            <a:br>
              <a:rPr lang="en-US" altLang="fr-FR" sz="1800" dirty="0"/>
            </a:br>
            <a:endParaRPr lang="en-US" altLang="fr-FR" sz="1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t-EE" altLang="fr-FR" sz="1800" dirty="0" smtClean="0">
                <a:sym typeface="Wingdings"/>
              </a:rPr>
              <a:t>Võimaldab soojustada seinu </a:t>
            </a:r>
            <a:r>
              <a:rPr lang="et-EE" altLang="fr-FR" sz="1800" dirty="0" smtClean="0">
                <a:sym typeface="Wingdings"/>
              </a:rPr>
              <a:t>seestpoolt, </a:t>
            </a:r>
            <a:r>
              <a:rPr lang="et-EE" altLang="fr-FR" sz="1800" dirty="0" smtClean="0">
                <a:sym typeface="Wingdings"/>
              </a:rPr>
              <a:t>kui väljastpoolt soojustamine pole võimalik</a:t>
            </a:r>
            <a:r>
              <a:rPr lang="en-US" altLang="fr-FR" sz="1800" dirty="0" smtClean="0">
                <a:sym typeface="Wingdings"/>
              </a:rPr>
              <a:t>.</a:t>
            </a:r>
            <a:r>
              <a:rPr lang="en-US" altLang="fr-FR" sz="1800" dirty="0"/>
              <a:t/>
            </a:r>
            <a:br>
              <a:rPr lang="en-US" altLang="fr-FR" sz="1800" dirty="0"/>
            </a:br>
            <a:endParaRPr lang="en-US" altLang="fr-FR" sz="1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t-EE" altLang="fr-FR" sz="1800" dirty="0" smtClean="0">
                <a:sym typeface="Wingdings"/>
              </a:rPr>
              <a:t>Ei nihku </a:t>
            </a:r>
            <a:r>
              <a:rPr lang="et-EE" altLang="fr-FR" sz="1800" dirty="0" smtClean="0">
                <a:sym typeface="Wingdings"/>
              </a:rPr>
              <a:t>paigast ega </a:t>
            </a:r>
            <a:r>
              <a:rPr lang="et-EE" altLang="fr-FR" sz="1800" dirty="0" smtClean="0">
                <a:sym typeface="Wingdings"/>
              </a:rPr>
              <a:t>vaju</a:t>
            </a:r>
            <a:r>
              <a:rPr lang="en-US" altLang="fr-FR" sz="1800" dirty="0" smtClean="0">
                <a:sym typeface="Wingdings"/>
              </a:rPr>
              <a:t>.</a:t>
            </a:r>
            <a:endParaRPr lang="en-US" altLang="fr-FR" sz="1800" dirty="0"/>
          </a:p>
        </p:txBody>
      </p:sp>
      <p:sp>
        <p:nvSpPr>
          <p:cNvPr id="2" name="Textfeld 1"/>
          <p:cNvSpPr txBox="1"/>
          <p:nvPr/>
        </p:nvSpPr>
        <p:spPr>
          <a:xfrm>
            <a:off x="7044514" y="806522"/>
            <a:ext cx="209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LU" dirty="0" smtClean="0"/>
              <a:t>Aluthermo® Quattro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692942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576" y="1268760"/>
            <a:ext cx="7488832" cy="4680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627" name="Picture 8" descr="137_370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6874" y="1296471"/>
            <a:ext cx="2881899" cy="2161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8" name="Picture 9" descr="137_37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04048" y="1296471"/>
            <a:ext cx="2879725" cy="216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9" name="Picture 10" descr="137_371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555871" y="3609020"/>
            <a:ext cx="2879725" cy="216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30" name="Picture 11" descr="137_372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019860" y="3622875"/>
            <a:ext cx="2865437" cy="21605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PÕRANDA </a:t>
            </a:r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TASANDUSKIHI </a:t>
            </a:r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ALL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046438" y="819902"/>
            <a:ext cx="209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LU" dirty="0" smtClean="0"/>
              <a:t>Aluthermo® Quattro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600582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5576" y="1268760"/>
            <a:ext cx="7056784" cy="4752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603" name="Picture 8" descr="Batibouw 2007 0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734" y="1295890"/>
            <a:ext cx="2520280" cy="1815262"/>
          </a:xfrm>
        </p:spPr>
      </p:pic>
      <p:pic>
        <p:nvPicPr>
          <p:cNvPr id="25605" name="Picture 10" descr="parque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189" y="3843050"/>
            <a:ext cx="1584325" cy="158115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79712" y="46946"/>
            <a:ext cx="7020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MUUD KASUTUSVÕIMALUSED PÕRANDAL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30189" y="3284984"/>
            <a:ext cx="2533698" cy="307777"/>
          </a:xfrm>
          <a:prstGeom prst="rect">
            <a:avLst/>
          </a:prstGeom>
          <a:solidFill>
            <a:srgbClr val="DF00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solidFill>
                  <a:schemeClr val="bg1">
                    <a:lumMod val="95000"/>
                  </a:schemeClr>
                </a:solidFill>
              </a:rPr>
              <a:t>TÕSTETUD PUITPÕRAND</a:t>
            </a:r>
            <a:endParaRPr lang="fr-F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788024" y="3284984"/>
            <a:ext cx="2736304" cy="307777"/>
          </a:xfrm>
          <a:prstGeom prst="rect">
            <a:avLst/>
          </a:prstGeom>
          <a:solidFill>
            <a:srgbClr val="DF00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solidFill>
                  <a:schemeClr val="bg1">
                    <a:lumMod val="95000"/>
                  </a:schemeClr>
                </a:solidFill>
              </a:rPr>
              <a:t>TEOSTUS KOOS PÕRANDAKÜTTEGA</a:t>
            </a:r>
            <a:endParaRPr lang="fr-F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030189" y="5461134"/>
            <a:ext cx="1584176" cy="307777"/>
          </a:xfrm>
          <a:prstGeom prst="rect">
            <a:avLst/>
          </a:prstGeom>
          <a:solidFill>
            <a:srgbClr val="DF00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sz="1400" dirty="0" smtClean="0">
                <a:solidFill>
                  <a:schemeClr val="bg1">
                    <a:lumMod val="95000"/>
                  </a:schemeClr>
                </a:solidFill>
              </a:rPr>
              <a:t>PUITPÕRANDA ALL</a:t>
            </a:r>
            <a:endParaRPr lang="fr-F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2"/>
          <p:cNvSpPr txBox="1">
            <a:spLocks noChangeArrowheads="1"/>
          </p:cNvSpPr>
          <p:nvPr/>
        </p:nvSpPr>
        <p:spPr>
          <a:xfrm>
            <a:off x="5004048" y="3861048"/>
            <a:ext cx="2520280" cy="194421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altLang="fr-FR" sz="1800" b="1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n-US" altLang="fr-FR" sz="1800" dirty="0" smtClean="0">
                <a:sym typeface="Wingdings"/>
              </a:rPr>
              <a:t>V</a:t>
            </a:r>
            <a:r>
              <a:rPr lang="et-EE" altLang="fr-FR" sz="1800" dirty="0" smtClean="0">
                <a:sym typeface="Wingdings"/>
              </a:rPr>
              <a:t>äga hea löökmüra </a:t>
            </a:r>
            <a:r>
              <a:rPr lang="et-EE" altLang="fr-FR" sz="1800" dirty="0" smtClean="0">
                <a:sym typeface="Wingdings"/>
              </a:rPr>
              <a:t>summutamine</a:t>
            </a:r>
            <a:r>
              <a:rPr lang="en-US" altLang="fr-FR" sz="1800" dirty="0" smtClean="0"/>
              <a:t>.</a:t>
            </a:r>
            <a:r>
              <a:rPr lang="en-US" altLang="fr-FR" sz="1800" dirty="0"/>
              <a:t/>
            </a:r>
            <a:br>
              <a:rPr lang="en-US" altLang="fr-FR" sz="1800" dirty="0"/>
            </a:br>
            <a:endParaRPr lang="en-US" altLang="fr-FR" sz="1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t-EE" altLang="fr-FR" sz="1800" dirty="0" smtClean="0">
                <a:sym typeface="Wingdings"/>
              </a:rPr>
              <a:t>Soojuse </a:t>
            </a:r>
            <a:r>
              <a:rPr lang="et-EE" altLang="fr-FR" sz="1800" dirty="0" smtClean="0">
                <a:sym typeface="Wingdings"/>
              </a:rPr>
              <a:t>jaotuvus</a:t>
            </a:r>
            <a:r>
              <a:rPr lang="en-US" altLang="fr-FR" sz="1800" dirty="0" smtClean="0"/>
              <a:t>.</a:t>
            </a:r>
            <a:r>
              <a:rPr lang="en-US" altLang="fr-FR" sz="1800" dirty="0"/>
              <a:t/>
            </a:r>
            <a:br>
              <a:rPr lang="en-US" altLang="fr-FR" sz="1800" dirty="0"/>
            </a:br>
            <a:endParaRPr lang="en-US" altLang="fr-FR" sz="18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</a:pPr>
            <a:r>
              <a:rPr lang="en-US" altLang="fr-FR" sz="1800" dirty="0">
                <a:sym typeface="Wingdings"/>
              </a:rPr>
              <a:t>	</a:t>
            </a:r>
            <a:r>
              <a:rPr lang="et-EE" altLang="fr-FR" sz="1800" dirty="0" smtClean="0">
                <a:sym typeface="Wingdings"/>
              </a:rPr>
              <a:t>Avaram eluruum</a:t>
            </a:r>
            <a:r>
              <a:rPr lang="et-EE" altLang="fr-FR" sz="1800" dirty="0" smtClean="0">
                <a:sym typeface="Wingdings"/>
              </a:rPr>
              <a:t>.</a:t>
            </a:r>
            <a:endParaRPr lang="en-US" altLang="fr-FR" sz="1800" dirty="0"/>
          </a:p>
        </p:txBody>
      </p:sp>
      <p:sp>
        <p:nvSpPr>
          <p:cNvPr id="2" name="Textfeld 1"/>
          <p:cNvSpPr txBox="1"/>
          <p:nvPr/>
        </p:nvSpPr>
        <p:spPr>
          <a:xfrm>
            <a:off x="7046438" y="787683"/>
            <a:ext cx="209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LU" dirty="0" smtClean="0"/>
              <a:t>Aluthermo® Quattro</a:t>
            </a:r>
            <a:endParaRPr lang="fr-B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99" y="1330945"/>
            <a:ext cx="2717229" cy="178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276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576" y="1196752"/>
            <a:ext cx="7488832" cy="4680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051720" y="46946"/>
            <a:ext cx="6948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MUUD KASUTUSVÕIMALUSED TÖÖSTUSES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pic>
        <p:nvPicPr>
          <p:cNvPr id="9" name="Content Placeholder 8" descr="referenz_aluthermo0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681" y="1268760"/>
            <a:ext cx="1475071" cy="146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referenz_aluthermo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66487" y="1268760"/>
            <a:ext cx="2193545" cy="146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0" descr="potre de gar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15987" y="1257723"/>
            <a:ext cx="1472138" cy="146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68760"/>
            <a:ext cx="1260995" cy="146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068961"/>
            <a:ext cx="151119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36" y="3068961"/>
            <a:ext cx="885172" cy="115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645" y="3068960"/>
            <a:ext cx="1428451" cy="115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68961"/>
            <a:ext cx="1542416" cy="115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39" y="3068961"/>
            <a:ext cx="1245797" cy="117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39" y="4565253"/>
            <a:ext cx="146526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89" y="4581128"/>
            <a:ext cx="158115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39" y="4581128"/>
            <a:ext cx="1306513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5899067" y="4971137"/>
            <a:ext cx="2161216" cy="400110"/>
          </a:xfrm>
          <a:prstGeom prst="rect">
            <a:avLst/>
          </a:prstGeom>
          <a:solidFill>
            <a:srgbClr val="DF002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sz="2000" dirty="0" smtClean="0">
                <a:solidFill>
                  <a:schemeClr val="bg1">
                    <a:lumMod val="95000"/>
                  </a:schemeClr>
                </a:solidFill>
              </a:rPr>
              <a:t>Ja palju muud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</a:rPr>
              <a:t>!</a:t>
            </a:r>
            <a:endParaRPr lang="fr-FR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091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576" y="1196752"/>
            <a:ext cx="7488832" cy="4680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63688" y="46946"/>
            <a:ext cx="7236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LAHENDUS MONUMENTAALEHITISTE PUHUL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63D153C4-2686-4BC8-A526-A6DCF6DDD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" y="2169982"/>
            <a:ext cx="2664296" cy="19982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51336976-E371-4D8F-83A8-53C9FBE2A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360" y="2213574"/>
            <a:ext cx="2664295" cy="195462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F0EDB0C0-2717-41A4-BD0E-E940EF74B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800" y="1916831"/>
            <a:ext cx="1847648" cy="2251371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6E8CBC2D-73BE-4F3A-979C-6B97108DF371}"/>
              </a:ext>
            </a:extLst>
          </p:cNvPr>
          <p:cNvSpPr txBox="1"/>
          <p:nvPr/>
        </p:nvSpPr>
        <p:spPr>
          <a:xfrm>
            <a:off x="-22502" y="4413012"/>
            <a:ext cx="3249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FRIES </a:t>
            </a:r>
            <a:r>
              <a:rPr lang="et-EE" sz="1600" dirty="0" smtClean="0"/>
              <a:t>PÕLLUMAJANDUSMUUSEUM</a:t>
            </a:r>
            <a:r>
              <a:rPr lang="de-DE" sz="1600" dirty="0" smtClean="0"/>
              <a:t> </a:t>
            </a:r>
            <a:r>
              <a:rPr lang="de-DE" sz="1600" dirty="0"/>
              <a:t>- </a:t>
            </a:r>
            <a:r>
              <a:rPr lang="et-EE" sz="1600" dirty="0" smtClean="0"/>
              <a:t>Holland</a:t>
            </a:r>
            <a:endParaRPr lang="de-DE" sz="16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DE51DF79-D2D6-4345-8CA4-9386B7D76994}"/>
              </a:ext>
            </a:extLst>
          </p:cNvPr>
          <p:cNvSpPr txBox="1"/>
          <p:nvPr/>
        </p:nvSpPr>
        <p:spPr>
          <a:xfrm>
            <a:off x="3226859" y="4437962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ARGENTEUIL </a:t>
            </a:r>
            <a:r>
              <a:rPr lang="et-EE" sz="1600" dirty="0" smtClean="0"/>
              <a:t>KUNINGLIK MÕIS </a:t>
            </a:r>
            <a:r>
              <a:rPr lang="de-DE" sz="1600" dirty="0" smtClean="0"/>
              <a:t>- </a:t>
            </a:r>
            <a:r>
              <a:rPr lang="de-DE" sz="1600" dirty="0" err="1" smtClean="0"/>
              <a:t>Belgi</a:t>
            </a:r>
            <a:r>
              <a:rPr lang="et-EE" sz="1600" dirty="0" smtClean="0"/>
              <a:t>a</a:t>
            </a:r>
            <a:endParaRPr lang="de-DE" sz="16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xmlns="" id="{6FDB8BC8-B5DC-4461-BDFF-72154E1273D8}"/>
              </a:ext>
            </a:extLst>
          </p:cNvPr>
          <p:cNvSpPr txBox="1"/>
          <p:nvPr/>
        </p:nvSpPr>
        <p:spPr>
          <a:xfrm>
            <a:off x="6756800" y="4471622"/>
            <a:ext cx="2459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HOF VAN CORTENBACH - </a:t>
            </a:r>
            <a:r>
              <a:rPr lang="de-DE" sz="1600" dirty="0" err="1" smtClean="0"/>
              <a:t>Belgi</a:t>
            </a:r>
            <a:r>
              <a:rPr lang="et-EE" sz="1600" dirty="0"/>
              <a:t>a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857211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87824" y="46946"/>
            <a:ext cx="6012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cs typeface="Gotham Medium" pitchFamily="50" charset="0"/>
              </a:rPr>
              <a:t>Aluthermo®</a:t>
            </a:r>
          </a:p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TÕESTATUD TEHNOLOOGIA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pic>
        <p:nvPicPr>
          <p:cNvPr id="9" name="Inhaltsplatzhalter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" r="50570"/>
          <a:stretch/>
        </p:blipFill>
        <p:spPr>
          <a:xfrm>
            <a:off x="323528" y="1268760"/>
            <a:ext cx="5415850" cy="2232248"/>
          </a:xfrm>
          <a:prstGeom prst="rect">
            <a:avLst/>
          </a:prstGeom>
        </p:spPr>
      </p:pic>
      <p:pic>
        <p:nvPicPr>
          <p:cNvPr id="10" name="Inhaltsplatzhalter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3" r="-1"/>
          <a:stretch/>
        </p:blipFill>
        <p:spPr>
          <a:xfrm>
            <a:off x="340383" y="3575502"/>
            <a:ext cx="5398995" cy="223224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15946014-ADB6-4839-9B01-50BC69A73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1340768"/>
            <a:ext cx="2873451" cy="208823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D82802FD-DFD8-493C-A397-F0AC7A926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11" y="3638236"/>
            <a:ext cx="2861619" cy="209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2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TOOTE AJALUGU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6864" cy="4896544"/>
          </a:xfrm>
          <a:noFill/>
        </p:spPr>
        <p:txBody>
          <a:bodyPr/>
          <a:lstStyle/>
          <a:p>
            <a:pPr algn="l">
              <a:tabLst>
                <a:tab pos="361950" algn="l"/>
              </a:tabLst>
            </a:pPr>
            <a:r>
              <a:rPr lang="en-GB" altLang="fr-FR" sz="2400" b="1" dirty="0" smtClean="0">
                <a:cs typeface="Gotham Book" pitchFamily="50" charset="0"/>
              </a:rPr>
              <a:t>Aluthermo® Quattro – 10 mm</a:t>
            </a:r>
            <a:r>
              <a:rPr lang="en-GB" altLang="fr-FR" sz="2400" b="1" baseline="30000" dirty="0">
                <a:cs typeface="Gotham Book" pitchFamily="50" charset="0"/>
              </a:rPr>
              <a:t/>
            </a:r>
            <a:br>
              <a:rPr lang="en-GB" altLang="fr-FR" sz="2400" b="1" baseline="30000" dirty="0">
                <a:cs typeface="Gotham Book" pitchFamily="50" charset="0"/>
              </a:rPr>
            </a:br>
            <a:r>
              <a:rPr lang="en-GB" altLang="fr-FR" sz="1800" b="1" baseline="30000" dirty="0">
                <a:cs typeface="Gotham Book" pitchFamily="50" charset="0"/>
              </a:rPr>
              <a:t/>
            </a:r>
            <a:br>
              <a:rPr lang="en-GB" altLang="fr-FR" sz="1800" b="1" baseline="30000" dirty="0">
                <a:cs typeface="Gotham Book" pitchFamily="50" charset="0"/>
              </a:rPr>
            </a:br>
            <a:r>
              <a:rPr lang="et-EE" altLang="fr-FR" sz="1800" dirty="0" smtClean="0">
                <a:cs typeface="Arial" charset="0"/>
              </a:rPr>
              <a:t>Esimene õhuke, mitmekülgselt peegeldav mitmekihiline soojustussüsteem, mille kõik pinnad on täielikult termokeevitatud</a:t>
            </a:r>
            <a:r>
              <a:rPr lang="en-US" altLang="fr-FR" sz="1800" dirty="0">
                <a:cs typeface="Arial" charset="0"/>
              </a:rPr>
              <a:t/>
            </a:r>
            <a:br>
              <a:rPr lang="en-US" altLang="fr-FR" sz="1800" dirty="0">
                <a:cs typeface="Arial" charset="0"/>
              </a:rPr>
            </a:br>
            <a:endParaRPr lang="en-US" sz="1800" u="sng" dirty="0">
              <a:cs typeface="Gotham Book" pitchFamily="50" charset="0"/>
            </a:endParaRPr>
          </a:p>
        </p:txBody>
      </p:sp>
      <p:pic>
        <p:nvPicPr>
          <p:cNvPr id="14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3528392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80928"/>
            <a:ext cx="3392169" cy="268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93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755575" y="1484785"/>
            <a:ext cx="7776865" cy="4536503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latin typeface="+mn-lt"/>
                <a:cs typeface="Gotham Book" pitchFamily="50" charset="0"/>
                <a:sym typeface="Wingdings 2"/>
              </a:rPr>
              <a:t></a:t>
            </a: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Ökonoomne</a:t>
            </a:r>
            <a:endParaRPr lang="en-US" sz="1800" dirty="0">
              <a:latin typeface="+mn-lt"/>
              <a:cs typeface="Gotham Book" pitchFamily="50" charset="0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Vähendatud paksus</a:t>
            </a:r>
            <a:endParaRPr lang="en-US" sz="1800" dirty="0">
              <a:latin typeface="+mn-lt"/>
              <a:cs typeface="Gotham Book" pitchFamily="50" charset="0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Vähendatud kaal</a:t>
            </a:r>
            <a:r>
              <a:rPr lang="en-US" sz="1800" dirty="0" smtClean="0">
                <a:latin typeface="+mn-lt"/>
                <a:cs typeface="Gotham Book" pitchFamily="50" charset="0"/>
                <a:sym typeface="Wingdings"/>
              </a:rPr>
              <a:t>, 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võtab hoiustamisel</a:t>
            </a:r>
            <a:endParaRPr lang="en-US" sz="1800" dirty="0">
              <a:latin typeface="+mn-lt"/>
              <a:cs typeface="Gotham Book" pitchFamily="50" charset="0"/>
              <a:sym typeface="Wingdings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vähe ruumi, 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kerge käsitsemine</a:t>
            </a:r>
            <a:endParaRPr lang="en-US" sz="1800" dirty="0">
              <a:latin typeface="+mn-lt"/>
              <a:cs typeface="Gotham Book" pitchFamily="50" charset="0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</a:rPr>
              <a:t>Kõrge soojusisolatsiooni koefitsient</a:t>
            </a:r>
            <a:endParaRPr lang="en-US" sz="1800" dirty="0">
              <a:latin typeface="+mn-lt"/>
              <a:cs typeface="Gotham Book" pitchFamily="50" charset="0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</a:rPr>
              <a:t>Vastupidav, kuna ei mädane</a:t>
            </a:r>
            <a:endParaRPr lang="en-US" sz="1800" dirty="0">
              <a:latin typeface="+mn-lt"/>
              <a:cs typeface="Gotham Book" pitchFamily="50" charset="0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Veekindel</a:t>
            </a:r>
            <a:endParaRPr lang="en-US" sz="1800" dirty="0">
              <a:latin typeface="+mn-lt"/>
              <a:cs typeface="Gotham Book" pitchFamily="50" charset="0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</a:rPr>
              <a:t>Kondensatsioonirisk puudub</a:t>
            </a:r>
            <a:endParaRPr lang="en-US" sz="1800" dirty="0">
              <a:latin typeface="+mn-lt"/>
              <a:cs typeface="Gotham Book" pitchFamily="50" charset="0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Külmasildu ei teki</a:t>
            </a:r>
            <a:endParaRPr lang="en-US" sz="1800" dirty="0">
              <a:latin typeface="+mn-lt"/>
              <a:cs typeface="Gotham Book" pitchFamily="50" charset="0"/>
              <a:sym typeface="Wingdings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Helisummutus</a:t>
            </a:r>
            <a:endParaRPr lang="en-US" sz="1800" dirty="0">
              <a:latin typeface="+mn-lt"/>
              <a:cs typeface="Gotham Book" pitchFamily="50" charset="0"/>
              <a:sym typeface="Wingdings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Närilistele 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raskesti seeditav</a:t>
            </a:r>
            <a:endParaRPr lang="en-US" sz="1800" dirty="0">
              <a:latin typeface="+mn-lt"/>
              <a:cs typeface="Gotham Book" pitchFamily="50" charset="0"/>
              <a:sym typeface="Wingdings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Tulepüsivusklass</a:t>
            </a:r>
            <a:r>
              <a:rPr lang="en-US" sz="1800" dirty="0" smtClean="0">
                <a:latin typeface="+mn-lt"/>
                <a:cs typeface="Gotham Book" pitchFamily="50" charset="0"/>
                <a:sym typeface="Wingdings"/>
              </a:rPr>
              <a:t> </a:t>
            </a: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Bs1d0</a:t>
            </a: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Soodne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 tervisele</a:t>
            </a:r>
            <a:endParaRPr lang="en-US" sz="1800" dirty="0">
              <a:latin typeface="+mn-lt"/>
              <a:cs typeface="Gotham Book" pitchFamily="50" charset="0"/>
              <a:sym typeface="Wingdings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Lihtne 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paigaldamine</a:t>
            </a:r>
            <a:endParaRPr lang="en-US" sz="1800" dirty="0">
              <a:latin typeface="+mn-lt"/>
              <a:cs typeface="Gotham Book" pitchFamily="50" charset="0"/>
              <a:sym typeface="Wingdings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	</a:t>
            </a:r>
            <a:r>
              <a:rPr lang="en-US" sz="1800" dirty="0" smtClean="0">
                <a:latin typeface="+mn-lt"/>
                <a:cs typeface="Gotham Book" pitchFamily="50" charset="0"/>
                <a:sym typeface="Wingdings"/>
              </a:rPr>
              <a:t>10-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aastane garantii</a:t>
            </a:r>
            <a:endParaRPr lang="en-US" sz="1800" dirty="0">
              <a:latin typeface="+mn-lt"/>
              <a:cs typeface="Gotham Book" pitchFamily="50" charset="0"/>
              <a:sym typeface="Wingdings"/>
            </a:endParaRPr>
          </a:p>
          <a:p>
            <a:pPr algn="just">
              <a:tabLst>
                <a:tab pos="355600" algn="l"/>
                <a:tab pos="6642100" algn="r"/>
              </a:tabLst>
            </a:pPr>
            <a:r>
              <a:rPr lang="en-US" sz="1800" dirty="0">
                <a:cs typeface="Gotham Book" pitchFamily="50" charset="0"/>
                <a:sym typeface="Wingdings 2"/>
              </a:rPr>
              <a:t> </a:t>
            </a:r>
            <a:r>
              <a:rPr lang="en-US" sz="1800" dirty="0">
                <a:latin typeface="+mn-lt"/>
                <a:cs typeface="Gotham Book" pitchFamily="50" charset="0"/>
                <a:sym typeface="Wingdings"/>
              </a:rPr>
              <a:t>	</a:t>
            </a:r>
            <a:r>
              <a:rPr lang="et-EE" sz="1800" dirty="0" smtClean="0">
                <a:latin typeface="+mn-lt"/>
                <a:cs typeface="Gotham Book" pitchFamily="50" charset="0"/>
                <a:sym typeface="Wingdings"/>
              </a:rPr>
              <a:t>Taaskasutatav</a:t>
            </a:r>
            <a:endParaRPr lang="en-US" sz="1800" dirty="0">
              <a:latin typeface="+mn-lt"/>
              <a:cs typeface="Gotham Book" pitchFamily="50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36803" y="2704"/>
            <a:ext cx="6734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cs typeface="Gotham Book" pitchFamily="50" charset="0"/>
              </a:rPr>
              <a:t>Aluthermo® </a:t>
            </a:r>
            <a:r>
              <a:rPr lang="fr-FR" sz="2400" dirty="0">
                <a:solidFill>
                  <a:schemeClr val="bg1"/>
                </a:solidFill>
                <a:cs typeface="Gotham Book" pitchFamily="50" charset="0"/>
              </a:rPr>
              <a:t>– </a:t>
            </a:r>
            <a:r>
              <a:rPr lang="et-EE" sz="2400" dirty="0" smtClean="0">
                <a:solidFill>
                  <a:schemeClr val="bg1"/>
                </a:solidFill>
                <a:cs typeface="Gotham Book" pitchFamily="50" charset="0"/>
              </a:rPr>
              <a:t>efektiivne, õhuke, lihtne paigaldada</a:t>
            </a:r>
            <a:endParaRPr lang="fr-FR" sz="2400" dirty="0">
              <a:solidFill>
                <a:schemeClr val="bg1"/>
              </a:solidFill>
              <a:cs typeface="Gotham Book" pitchFamily="50" charset="0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853" y="2168317"/>
            <a:ext cx="3355563" cy="288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1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TOOTMINE BELGIAS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43223"/>
              </p:ext>
            </p:extLst>
          </p:nvPr>
        </p:nvGraphicFramePr>
        <p:xfrm>
          <a:off x="3707904" y="1656153"/>
          <a:ext cx="4822304" cy="3797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hoto Editor Photo" r:id="rId3" imgW="18780952" imgH="14800000" progId="MSPhotoEd.3">
                  <p:embed/>
                </p:oleObj>
              </mc:Choice>
              <mc:Fallback>
                <p:oleObj name="Photo Editor Photo" r:id="rId3" imgW="18780952" imgH="14800000" progId="MSPhotoEd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656153"/>
                        <a:ext cx="4822304" cy="3797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9552" y="1664568"/>
            <a:ext cx="3429000" cy="3276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de-DE" sz="1800" b="1" dirty="0">
                <a:latin typeface="+mj-lt"/>
                <a:cs typeface="Arial" charset="0"/>
              </a:rPr>
              <a:t>ALUTHERMO </a:t>
            </a:r>
            <a:r>
              <a:rPr lang="fr-BE" sz="1800" b="1" dirty="0">
                <a:latin typeface="+mj-lt"/>
                <a:cs typeface="Arial" charset="0"/>
              </a:rPr>
              <a:t>SA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fr-BE" sz="1800" dirty="0">
              <a:latin typeface="+mj-lt"/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BE" sz="1800" dirty="0" err="1">
                <a:latin typeface="+mj-lt"/>
                <a:cs typeface="Arial" charset="0"/>
              </a:rPr>
              <a:t>Steinkelt</a:t>
            </a:r>
            <a:r>
              <a:rPr lang="fr-BE" sz="1800" dirty="0">
                <a:latin typeface="+mj-lt"/>
                <a:cs typeface="Arial" charset="0"/>
              </a:rPr>
              <a:t>, </a:t>
            </a:r>
            <a:r>
              <a:rPr lang="fr-BE" sz="1800" dirty="0" err="1">
                <a:latin typeface="+mj-lt"/>
                <a:cs typeface="Arial" charset="0"/>
              </a:rPr>
              <a:t>Galhausen</a:t>
            </a:r>
            <a:r>
              <a:rPr lang="fr-BE" sz="1800" dirty="0">
                <a:latin typeface="+mj-lt"/>
                <a:cs typeface="Arial" charset="0"/>
              </a:rPr>
              <a:t> 23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de-DE" sz="1800" dirty="0">
                <a:latin typeface="+mj-lt"/>
                <a:cs typeface="Arial" charset="0"/>
              </a:rPr>
              <a:t>4780 Sankt </a:t>
            </a:r>
            <a:r>
              <a:rPr lang="de-DE" sz="1800" dirty="0" err="1">
                <a:latin typeface="+mj-lt"/>
                <a:cs typeface="Arial" charset="0"/>
              </a:rPr>
              <a:t>Vith</a:t>
            </a:r>
            <a:endParaRPr lang="fr-BE" sz="1800" dirty="0">
              <a:latin typeface="+mj-lt"/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de-DE" sz="1800" dirty="0">
                <a:latin typeface="+mj-lt"/>
                <a:cs typeface="Arial" charset="0"/>
              </a:rPr>
              <a:t>BELG</a:t>
            </a:r>
            <a:r>
              <a:rPr lang="fr-BE" sz="1800" dirty="0" smtClean="0">
                <a:latin typeface="+mj-lt"/>
                <a:cs typeface="Arial" charset="0"/>
              </a:rPr>
              <a:t>I</a:t>
            </a:r>
            <a:r>
              <a:rPr lang="et-EE" sz="1800" dirty="0" smtClean="0">
                <a:latin typeface="+mj-lt"/>
                <a:cs typeface="Arial" charset="0"/>
              </a:rPr>
              <a:t>A</a:t>
            </a:r>
            <a:endParaRPr lang="de-DE" sz="1800" dirty="0" smtClean="0"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de-DE" sz="1800" dirty="0" smtClean="0">
                <a:latin typeface="+mj-lt"/>
                <a:cs typeface="Arial" charset="0"/>
              </a:rPr>
              <a:t> </a:t>
            </a:r>
            <a:endParaRPr lang="fr-BE" sz="1800" dirty="0" smtClean="0">
              <a:latin typeface="+mj-lt"/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de-DE" sz="1800" dirty="0" smtClean="0">
                <a:latin typeface="+mj-lt"/>
                <a:cs typeface="Arial" charset="0"/>
              </a:rPr>
              <a:t>Tel</a:t>
            </a:r>
            <a:r>
              <a:rPr lang="de-DE" sz="1800" dirty="0">
                <a:latin typeface="+mj-lt"/>
                <a:cs typeface="Arial" charset="0"/>
              </a:rPr>
              <a:t>.: +32(0)80 – 77 10 28</a:t>
            </a:r>
            <a:endParaRPr lang="fr-BE" sz="1800" dirty="0">
              <a:latin typeface="+mj-lt"/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de-DE" sz="1800" dirty="0" err="1" smtClean="0">
                <a:latin typeface="+mj-lt"/>
                <a:cs typeface="Arial" charset="0"/>
              </a:rPr>
              <a:t>Fa</a:t>
            </a:r>
            <a:r>
              <a:rPr lang="et-EE" sz="1800" dirty="0" err="1" smtClean="0">
                <a:latin typeface="+mj-lt"/>
                <a:cs typeface="Arial" charset="0"/>
              </a:rPr>
              <a:t>ks</a:t>
            </a:r>
            <a:r>
              <a:rPr lang="de-DE" sz="1800" dirty="0" smtClean="0">
                <a:latin typeface="+mj-lt"/>
                <a:cs typeface="Arial" charset="0"/>
              </a:rPr>
              <a:t>: </a:t>
            </a:r>
            <a:r>
              <a:rPr lang="de-DE" sz="1800" dirty="0">
                <a:latin typeface="+mj-lt"/>
                <a:cs typeface="Arial" charset="0"/>
              </a:rPr>
              <a:t>+32(0)80 – 54 90 29</a:t>
            </a:r>
            <a:endParaRPr lang="fr-BE" sz="1800" dirty="0">
              <a:latin typeface="+mj-lt"/>
              <a:cs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fr-BE" sz="1800" dirty="0"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BE" sz="1800" dirty="0">
                <a:latin typeface="+mj-lt"/>
                <a:ea typeface="Arial Unicode MS" pitchFamily="34" charset="-128"/>
                <a:cs typeface="Arial Unicode MS" pitchFamily="34" charset="-128"/>
              </a:rPr>
              <a:t>info@aluthermo.com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BE" sz="1800" dirty="0">
                <a:latin typeface="+mj-lt"/>
                <a:ea typeface="Arial Unicode MS" pitchFamily="34" charset="-128"/>
                <a:cs typeface="Arial Unicode MS" pitchFamily="34" charset="-128"/>
              </a:rPr>
              <a:t>www.aluthermo.com</a:t>
            </a:r>
            <a:endParaRPr lang="de-DE" sz="1800" dirty="0"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80000"/>
              </a:lnSpc>
              <a:defRPr/>
            </a:pPr>
            <a:endParaRPr lang="de-DE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4886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6512" y="0"/>
            <a:ext cx="9217024" cy="688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2" y="0"/>
            <a:ext cx="7064756" cy="68792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22" y="190826"/>
            <a:ext cx="3079557" cy="117986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36512" y="1340768"/>
            <a:ext cx="9217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solidFill>
                  <a:srgbClr val="DF0024"/>
                </a:solidFill>
              </a:rPr>
              <a:t>T</a:t>
            </a:r>
            <a:r>
              <a:rPr lang="et-EE" sz="3000" dirty="0" smtClean="0">
                <a:solidFill>
                  <a:srgbClr val="DF0024"/>
                </a:solidFill>
              </a:rPr>
              <a:t>ÄNAME TEID</a:t>
            </a:r>
            <a:r>
              <a:rPr lang="fr-FR" sz="3000" dirty="0" smtClean="0">
                <a:solidFill>
                  <a:srgbClr val="DF0024"/>
                </a:solidFill>
              </a:rPr>
              <a:t> </a:t>
            </a:r>
            <a:endParaRPr lang="fr-FR" sz="3000" dirty="0">
              <a:solidFill>
                <a:srgbClr val="DF0024"/>
              </a:solidFill>
            </a:endParaRPr>
          </a:p>
          <a:p>
            <a:pPr algn="ctr"/>
            <a:r>
              <a:rPr lang="et-EE" sz="3000" dirty="0" smtClean="0">
                <a:solidFill>
                  <a:srgbClr val="DF0024"/>
                </a:solidFill>
              </a:rPr>
              <a:t>TÄHELEPANU EEST</a:t>
            </a:r>
            <a:r>
              <a:rPr lang="fr-FR" sz="3000" dirty="0" smtClean="0">
                <a:solidFill>
                  <a:srgbClr val="DF0024"/>
                </a:solidFill>
              </a:rPr>
              <a:t>!</a:t>
            </a:r>
            <a:endParaRPr lang="fr-FR" sz="3000" dirty="0">
              <a:solidFill>
                <a:srgbClr val="DF00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TOOTE AJALUGU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7776864" cy="4896544"/>
          </a:xfrm>
          <a:noFill/>
        </p:spPr>
        <p:txBody>
          <a:bodyPr/>
          <a:lstStyle/>
          <a:p>
            <a:pPr algn="l">
              <a:tabLst>
                <a:tab pos="361950" algn="l"/>
              </a:tabLst>
            </a:pPr>
            <a:r>
              <a:rPr lang="en-GB" altLang="fr-FR" sz="2400" b="1" dirty="0" smtClean="0">
                <a:cs typeface="Gotham Book" pitchFamily="50" charset="0"/>
              </a:rPr>
              <a:t>Aluthermo® </a:t>
            </a:r>
            <a:r>
              <a:rPr lang="en-GB" altLang="fr-FR" sz="2400" b="1" dirty="0" err="1" smtClean="0"/>
              <a:t>Densima</a:t>
            </a:r>
            <a:r>
              <a:rPr lang="en-GB" altLang="fr-FR" sz="2400" b="1" dirty="0" smtClean="0"/>
              <a:t> – 37 mm</a:t>
            </a:r>
            <a:r>
              <a:rPr lang="en-GB" altLang="fr-FR" sz="2400" b="1" baseline="30000" dirty="0" smtClean="0">
                <a:latin typeface="Calibri"/>
                <a:cs typeface="Calibri"/>
              </a:rPr>
              <a:t> </a:t>
            </a:r>
            <a:r>
              <a:rPr lang="en-GB" altLang="fr-FR" sz="2400" b="1" baseline="30000" dirty="0">
                <a:cs typeface="Gotham Book" pitchFamily="50" charset="0"/>
              </a:rPr>
              <a:t/>
            </a:r>
            <a:br>
              <a:rPr lang="en-GB" altLang="fr-FR" sz="2400" b="1" baseline="30000" dirty="0">
                <a:cs typeface="Gotham Book" pitchFamily="50" charset="0"/>
              </a:rPr>
            </a:br>
            <a:r>
              <a:rPr lang="en-GB" altLang="fr-FR" sz="1800" b="1" baseline="30000" dirty="0">
                <a:cs typeface="Gotham Book" pitchFamily="50" charset="0"/>
              </a:rPr>
              <a:t/>
            </a:r>
            <a:br>
              <a:rPr lang="en-GB" altLang="fr-FR" sz="1800" b="1" baseline="30000" dirty="0">
                <a:cs typeface="Gotham Book" pitchFamily="50" charset="0"/>
              </a:rPr>
            </a:br>
            <a:r>
              <a:rPr lang="et-EE" altLang="fr-FR" sz="1800" dirty="0" smtClean="0">
                <a:cs typeface="Arial" charset="0"/>
              </a:rPr>
              <a:t>Soojustus, aurutõke ja hingav aluskate kombineeritud ühte tootesse</a:t>
            </a:r>
            <a:r>
              <a:rPr lang="en-US" altLang="fr-FR" sz="1800" dirty="0" smtClean="0">
                <a:cs typeface="Arial" charset="0"/>
              </a:rPr>
              <a:t>. </a:t>
            </a:r>
            <a:r>
              <a:rPr lang="et-EE" altLang="fr-FR" sz="1800" dirty="0" smtClean="0">
                <a:cs typeface="Arial" charset="0"/>
              </a:rPr>
              <a:t>Muudetud paksemaks, et vastata Euroopa standarditele</a:t>
            </a:r>
            <a:r>
              <a:rPr lang="en-US" altLang="fr-FR" sz="1800" dirty="0" smtClean="0">
                <a:cs typeface="Arial" charset="0"/>
              </a:rPr>
              <a:t>, </a:t>
            </a:r>
            <a:r>
              <a:rPr lang="et-EE" altLang="fr-FR" sz="1800" dirty="0" smtClean="0">
                <a:cs typeface="Arial" charset="0"/>
              </a:rPr>
              <a:t>on see ideaalne soojustusmaterjal katuse renoveerimisel</a:t>
            </a:r>
            <a:r>
              <a:rPr lang="en-US" altLang="fr-FR" sz="1800" dirty="0" smtClean="0">
                <a:cs typeface="Arial" charset="0"/>
              </a:rPr>
              <a:t>.</a:t>
            </a:r>
            <a:r>
              <a:rPr lang="en-US" altLang="fr-FR" sz="1800" dirty="0">
                <a:cs typeface="Arial" charset="0"/>
              </a:rPr>
              <a:t/>
            </a:r>
            <a:br>
              <a:rPr lang="en-US" altLang="fr-FR" sz="1800" dirty="0">
                <a:cs typeface="Arial" charset="0"/>
              </a:rPr>
            </a:br>
            <a:endParaRPr lang="en-US" sz="1800" dirty="0">
              <a:cs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64F4090E-3364-44B7-AF58-187C018FB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08920"/>
            <a:ext cx="3744416" cy="276335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E7EA524F-1C8D-45D1-9657-710E432E6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94" y="2708919"/>
            <a:ext cx="3541338" cy="27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8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TOOTE AJALUGU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6864" cy="4896544"/>
          </a:xfrm>
          <a:noFill/>
        </p:spPr>
        <p:txBody>
          <a:bodyPr/>
          <a:lstStyle/>
          <a:p>
            <a:pPr algn="l">
              <a:tabLst>
                <a:tab pos="361950" algn="l"/>
                <a:tab pos="4125913" algn="l"/>
              </a:tabLst>
            </a:pPr>
            <a:r>
              <a:rPr lang="en-US" altLang="fr-FR" sz="2400" b="1" dirty="0" smtClean="0"/>
              <a:t>Aluthermo® Optima</a:t>
            </a:r>
            <a:r>
              <a:rPr lang="en-US" altLang="fr-FR" sz="2400" b="1" dirty="0"/>
              <a:t> </a:t>
            </a:r>
            <a:r>
              <a:rPr lang="en-US" altLang="fr-FR" sz="2400" b="1" dirty="0" smtClean="0"/>
              <a:t>– 42 mm</a:t>
            </a:r>
            <a:r>
              <a:rPr lang="en-US" altLang="fr-FR" sz="2400" b="1" dirty="0"/>
              <a:t/>
            </a:r>
            <a:br>
              <a:rPr lang="en-US" altLang="fr-FR" sz="2400" b="1" dirty="0"/>
            </a:br>
            <a:r>
              <a:rPr lang="en-US" altLang="fr-FR" sz="1800" dirty="0">
                <a:cs typeface="Arial" charset="0"/>
              </a:rPr>
              <a:t/>
            </a:r>
            <a:br>
              <a:rPr lang="en-US" altLang="fr-FR" sz="1800" dirty="0">
                <a:cs typeface="Arial" charset="0"/>
              </a:rPr>
            </a:br>
            <a:r>
              <a:rPr lang="et-EE" altLang="fr-FR" sz="1800" dirty="0" smtClean="0">
                <a:cs typeface="Arial" charset="0"/>
              </a:rPr>
              <a:t>Peegeldav soojustusmaterjal, mis on muudetud paksemaks, et vastata Euroopa standarditele</a:t>
            </a:r>
            <a:r>
              <a:rPr lang="en-US" altLang="fr-FR" sz="1800" dirty="0" smtClean="0">
                <a:cs typeface="Arial" charset="0"/>
              </a:rPr>
              <a:t>; </a:t>
            </a:r>
            <a:r>
              <a:rPr lang="et-EE" altLang="fr-FR" sz="1800" dirty="0" smtClean="0">
                <a:cs typeface="Arial" charset="0"/>
              </a:rPr>
              <a:t>peamiselt kasutatakse katustel aurutõkkena</a:t>
            </a:r>
            <a:r>
              <a:rPr lang="en-US" altLang="fr-FR" sz="1800" dirty="0" smtClean="0">
                <a:cs typeface="Arial" charset="0"/>
              </a:rPr>
              <a:t>.</a:t>
            </a:r>
            <a:endParaRPr lang="en-US" sz="1800" u="sng" dirty="0">
              <a:cs typeface="Gotham Book" pitchFamily="50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26987"/>
            <a:ext cx="3369883" cy="258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00" y="2526987"/>
            <a:ext cx="3312368" cy="260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30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TOOTE AJALUGU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6864" cy="4896544"/>
          </a:xfrm>
          <a:noFill/>
        </p:spPr>
        <p:txBody>
          <a:bodyPr/>
          <a:lstStyle/>
          <a:p>
            <a:pPr algn="l">
              <a:tabLst>
                <a:tab pos="361950" algn="l"/>
                <a:tab pos="4125913" algn="l"/>
              </a:tabLst>
            </a:pPr>
            <a:r>
              <a:rPr lang="en-US" altLang="fr-FR" sz="2400" b="1" dirty="0" smtClean="0">
                <a:latin typeface="+mn-lt"/>
                <a:cs typeface="Gotham Book"/>
              </a:rPr>
              <a:t>Roofreflex</a:t>
            </a:r>
            <a:r>
              <a:rPr lang="en-US" altLang="fr-FR" sz="2400" b="1" dirty="0" smtClean="0">
                <a:latin typeface="Calibri"/>
                <a:cs typeface="Calibri"/>
              </a:rPr>
              <a:t>® - 37 mm</a:t>
            </a:r>
            <a:r>
              <a:rPr lang="en-US" altLang="fr-FR" sz="2400" dirty="0">
                <a:cs typeface="Arial" charset="0"/>
              </a:rPr>
              <a:t/>
            </a:r>
            <a:br>
              <a:rPr lang="en-US" altLang="fr-FR" sz="2400" dirty="0">
                <a:cs typeface="Arial" charset="0"/>
              </a:rPr>
            </a:br>
            <a:r>
              <a:rPr lang="en-US" altLang="fr-FR" sz="1800" dirty="0">
                <a:cs typeface="Arial" charset="0"/>
              </a:rPr>
              <a:t>	</a:t>
            </a:r>
            <a:br>
              <a:rPr lang="en-US" altLang="fr-FR" sz="1800" dirty="0">
                <a:cs typeface="Arial" charset="0"/>
              </a:rPr>
            </a:br>
            <a:r>
              <a:rPr lang="et-EE" altLang="fr-FR" sz="1800" dirty="0" smtClean="0">
                <a:cs typeface="Arial" charset="0"/>
              </a:rPr>
              <a:t>Soojustav, peegeldav ja hingav katuse aluskate, hea auruläbivusega</a:t>
            </a:r>
            <a:r>
              <a:rPr lang="en-US" altLang="fr-FR" sz="1800" dirty="0" smtClean="0">
                <a:cs typeface="Arial" charset="0"/>
              </a:rPr>
              <a:t>.</a:t>
            </a:r>
            <a:r>
              <a:rPr lang="en-US" altLang="fr-FR" sz="1800" dirty="0">
                <a:cs typeface="Arial" charset="0"/>
              </a:rPr>
              <a:t/>
            </a:r>
            <a:br>
              <a:rPr lang="en-US" altLang="fr-FR" sz="1800" dirty="0">
                <a:cs typeface="Arial" charset="0"/>
              </a:rPr>
            </a:br>
            <a:endParaRPr lang="en-US" sz="1800" u="sng" dirty="0">
              <a:cs typeface="Gotham Book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47" y="2489766"/>
            <a:ext cx="3359903" cy="266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89766"/>
            <a:ext cx="3096344" cy="266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2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745852" y="1268760"/>
            <a:ext cx="4546228" cy="4608512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tabLst>
                <a:tab pos="361950" algn="l"/>
              </a:tabLst>
            </a:pPr>
            <a:r>
              <a:rPr lang="et-EE" altLang="fr-FR" sz="2400" b="1" dirty="0" smtClean="0">
                <a:latin typeface="+mn-lt"/>
                <a:cs typeface="Arial" charset="0"/>
              </a:rPr>
              <a:t>Soojusjuhtivus</a:t>
            </a:r>
            <a:r>
              <a:rPr lang="en-GB" altLang="fr-FR" sz="2400" dirty="0" smtClean="0">
                <a:latin typeface="+mn-lt"/>
                <a:cs typeface="Arial" charset="0"/>
              </a:rPr>
              <a:t>: </a:t>
            </a:r>
            <a:endParaRPr lang="en-GB" altLang="fr-FR" sz="2400" dirty="0">
              <a:latin typeface="+mn-lt"/>
              <a:cs typeface="Arial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t-EE" sz="1800" dirty="0">
                <a:latin typeface="+mn-lt"/>
                <a:ea typeface="SimSun"/>
              </a:rPr>
              <a:t>Soojuse edasikandumine ühelt kehalt teisele otsekontakti </a:t>
            </a:r>
            <a:r>
              <a:rPr lang="et-EE" sz="1800" dirty="0" smtClean="0">
                <a:latin typeface="+mn-lt"/>
                <a:ea typeface="SimSun"/>
              </a:rPr>
              <a:t>kaudu</a:t>
            </a:r>
            <a:endParaRPr lang="fr-BE" altLang="fr-FR" sz="1800" dirty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de-DE" altLang="fr-FR" sz="2000" dirty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tabLst>
                <a:tab pos="361950" algn="l"/>
              </a:tabLst>
            </a:pPr>
            <a:r>
              <a:rPr lang="et-EE" altLang="fr-FR" sz="2400" b="1" dirty="0" err="1" smtClean="0">
                <a:latin typeface="+mn-lt"/>
                <a:cs typeface="Arial" charset="0"/>
              </a:rPr>
              <a:t>Konvektsioon</a:t>
            </a:r>
            <a:r>
              <a:rPr lang="en-GB" altLang="fr-FR" sz="2400" dirty="0" smtClean="0">
                <a:latin typeface="+mn-lt"/>
                <a:cs typeface="Arial" charset="0"/>
              </a:rPr>
              <a:t>: </a:t>
            </a:r>
            <a:endParaRPr lang="en-GB" altLang="fr-FR" sz="2400" dirty="0">
              <a:latin typeface="+mn-lt"/>
              <a:cs typeface="Arial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t-EE" sz="1800" dirty="0"/>
              <a:t>Temperatuurierinevusest tingitud õhu liikumine</a:t>
            </a:r>
            <a:r>
              <a:rPr lang="et-EE" sz="1800" dirty="0" smtClean="0"/>
              <a:t>.</a:t>
            </a: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tabLst>
                <a:tab pos="361950" algn="l"/>
              </a:tabLst>
            </a:pPr>
            <a:endParaRPr lang="de-DE" altLang="fr-FR" sz="2000" dirty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tabLst>
                <a:tab pos="361950" algn="l"/>
              </a:tabLst>
            </a:pPr>
            <a:r>
              <a:rPr lang="et-EE" altLang="fr-FR" sz="2400" b="1" dirty="0" smtClean="0">
                <a:latin typeface="+mn-lt"/>
                <a:cs typeface="Arial" charset="0"/>
              </a:rPr>
              <a:t>Soojuskiirgus</a:t>
            </a:r>
            <a:r>
              <a:rPr lang="en-GB" altLang="fr-FR" sz="2400" dirty="0" smtClean="0">
                <a:latin typeface="+mn-lt"/>
                <a:cs typeface="Arial" charset="0"/>
              </a:rPr>
              <a:t>: </a:t>
            </a:r>
            <a:endParaRPr lang="en-GB" altLang="fr-FR" sz="2400" dirty="0">
              <a:latin typeface="+mn-lt"/>
              <a:cs typeface="Arial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t-EE" sz="1800" dirty="0">
                <a:latin typeface="+mn-lt"/>
              </a:rPr>
              <a:t>Soojuse edasikandumine </a:t>
            </a:r>
            <a:r>
              <a:rPr lang="et-EE" sz="1800" dirty="0" err="1">
                <a:latin typeface="+mn-lt"/>
              </a:rPr>
              <a:t>infrapunakiirgusega</a:t>
            </a:r>
            <a:r>
              <a:rPr lang="et-EE" sz="1800" dirty="0">
                <a:latin typeface="+mn-lt"/>
              </a:rPr>
              <a:t> ilma </a:t>
            </a:r>
            <a:r>
              <a:rPr lang="et-EE" sz="1800" dirty="0" smtClean="0">
                <a:latin typeface="+mn-lt"/>
              </a:rPr>
              <a:t>otsekontaktita kehade vahel.</a:t>
            </a: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de-DE" altLang="fr-FR" sz="2000" dirty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tabLst>
                <a:tab pos="361950" algn="l"/>
              </a:tabLst>
            </a:pPr>
            <a:r>
              <a:rPr lang="et-EE" altLang="fr-FR" sz="2400" b="1" dirty="0" smtClean="0">
                <a:latin typeface="+mn-lt"/>
                <a:cs typeface="Arial" charset="0"/>
              </a:rPr>
              <a:t>Niiskus</a:t>
            </a:r>
            <a:r>
              <a:rPr lang="en-GB" altLang="fr-FR" sz="2400" b="1" dirty="0" smtClean="0">
                <a:latin typeface="+mn-lt"/>
                <a:cs typeface="Arial" charset="0"/>
              </a:rPr>
              <a:t>: </a:t>
            </a:r>
            <a:endParaRPr lang="en-GB" altLang="fr-FR" sz="2400" b="1" dirty="0">
              <a:latin typeface="+mn-lt"/>
              <a:cs typeface="Arial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t-EE" sz="1800" dirty="0">
                <a:latin typeface="+mn-lt"/>
              </a:rPr>
              <a:t>Mida niiskem on õhk, seda rohkem energiat see juhib </a:t>
            </a:r>
            <a:r>
              <a:rPr lang="en-GB" altLang="fr-FR" sz="1700" dirty="0">
                <a:latin typeface="+mn-lt"/>
                <a:cs typeface="Arial" charset="0"/>
              </a:rPr>
              <a:t/>
            </a:r>
            <a:br>
              <a:rPr lang="en-GB" altLang="fr-FR" sz="1700" dirty="0">
                <a:latin typeface="+mn-lt"/>
                <a:cs typeface="Arial" charset="0"/>
              </a:rPr>
            </a:br>
            <a:endParaRPr lang="de-DE" altLang="fr-FR" sz="1500" dirty="0">
              <a:latin typeface="+mn-lt"/>
              <a:cs typeface="Arial" charset="0"/>
            </a:endParaRPr>
          </a:p>
        </p:txBody>
      </p:sp>
      <p:pic>
        <p:nvPicPr>
          <p:cNvPr id="4101" name="Picture 11" descr="flammeQ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5657850" y="2276475"/>
            <a:ext cx="3486150" cy="23050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ZoneTexte 4"/>
          <p:cNvSpPr txBox="1"/>
          <p:nvPr/>
        </p:nvSpPr>
        <p:spPr>
          <a:xfrm>
            <a:off x="3018966" y="0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TOIMIVUS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958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87824" y="46946"/>
            <a:ext cx="601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dirty="0" smtClean="0">
                <a:solidFill>
                  <a:schemeClr val="bg1"/>
                </a:solidFill>
                <a:cs typeface="Gotham Book" pitchFamily="50" charset="0"/>
              </a:rPr>
              <a:t>U-</a:t>
            </a:r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ARV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7920880" cy="4896544"/>
          </a:xfrm>
          <a:noFill/>
        </p:spPr>
        <p:txBody>
          <a:bodyPr/>
          <a:lstStyle/>
          <a:p>
            <a:pPr algn="l">
              <a:tabLst>
                <a:tab pos="361950" algn="l"/>
                <a:tab pos="712788" algn="l"/>
                <a:tab pos="1073150" algn="l"/>
                <a:tab pos="4125913" algn="l"/>
              </a:tabLst>
            </a:pPr>
            <a:r>
              <a:rPr lang="et-EE" altLang="fr-FR" sz="2000" b="1" dirty="0" smtClean="0">
                <a:cs typeface="Gotham Book" pitchFamily="50" charset="0"/>
                <a:sym typeface="Wingdings"/>
              </a:rPr>
              <a:t>Kuumutuskambri või kuumutusplaadi katse</a:t>
            </a:r>
            <a:r>
              <a:rPr lang="en-GB" altLang="fr-FR" sz="2000" b="1" dirty="0" smtClean="0">
                <a:cs typeface="Gotham Book" pitchFamily="50" charset="0"/>
                <a:sym typeface="Wingdings"/>
              </a:rPr>
              <a:t>:</a:t>
            </a:r>
            <a:r>
              <a:rPr lang="en-GB" altLang="fr-FR" sz="2000" dirty="0">
                <a:cs typeface="Gotham Book" pitchFamily="50" charset="0"/>
                <a:sym typeface="Wingdings"/>
              </a:rPr>
              <a:t/>
            </a:r>
            <a:br>
              <a:rPr lang="en-GB" altLang="fr-FR" sz="2000" dirty="0">
                <a:cs typeface="Gotham Book" pitchFamily="50" charset="0"/>
                <a:sym typeface="Wingdings"/>
              </a:rPr>
            </a:br>
            <a:r>
              <a:rPr lang="en-GB" altLang="fr-FR" sz="2000" dirty="0">
                <a:cs typeface="Gotham Book" pitchFamily="50" charset="0"/>
                <a:sym typeface="Wingdings"/>
              </a:rPr>
              <a:t>	</a:t>
            </a:r>
            <a:r>
              <a:rPr lang="fr-BE" altLang="fr-FR" sz="2000" dirty="0">
                <a:cs typeface="Gotham Book" pitchFamily="50" charset="0"/>
              </a:rPr>
              <a:t>R= </a:t>
            </a:r>
            <a:r>
              <a:rPr lang="el-GR" altLang="fr-FR" sz="2000" dirty="0">
                <a:cs typeface="Gotham Book" pitchFamily="50" charset="0"/>
              </a:rPr>
              <a:t>δ</a:t>
            </a:r>
            <a:r>
              <a:rPr lang="de-DE" altLang="fr-FR" sz="2000" dirty="0">
                <a:cs typeface="Gotham Book" pitchFamily="50" charset="0"/>
              </a:rPr>
              <a:t>/</a:t>
            </a:r>
            <a:r>
              <a:rPr lang="el-GR" altLang="fr-FR" sz="2000" dirty="0">
                <a:cs typeface="Gotham Book" pitchFamily="50" charset="0"/>
              </a:rPr>
              <a:t>λ</a:t>
            </a:r>
            <a:r>
              <a:rPr lang="de-DE" altLang="fr-FR" sz="2000" dirty="0">
                <a:cs typeface="Gotham Book" pitchFamily="50" charset="0"/>
              </a:rPr>
              <a:t/>
            </a:r>
            <a:br>
              <a:rPr lang="de-DE" altLang="fr-FR" sz="2000" dirty="0">
                <a:cs typeface="Gotham Book" pitchFamily="50" charset="0"/>
              </a:rPr>
            </a:br>
            <a:r>
              <a:rPr lang="en-US" altLang="fr-FR" sz="1800" dirty="0">
                <a:cs typeface="Arial" charset="0"/>
              </a:rPr>
              <a:t/>
            </a:r>
            <a:br>
              <a:rPr lang="en-US" altLang="fr-FR" sz="1800" dirty="0">
                <a:cs typeface="Arial" charset="0"/>
              </a:rPr>
            </a:br>
            <a:r>
              <a:rPr lang="en-US" altLang="fr-FR" sz="2000" b="1" dirty="0" smtClean="0">
                <a:cs typeface="Arial" charset="0"/>
              </a:rPr>
              <a:t>A</a:t>
            </a:r>
            <a:r>
              <a:rPr lang="et-EE" altLang="fr-FR" sz="2000" b="1" dirty="0" smtClean="0">
                <a:cs typeface="Arial" charset="0"/>
              </a:rPr>
              <a:t>metlik katsemeetod peegeldavale soojusisolatsioonile</a:t>
            </a:r>
            <a:r>
              <a:rPr lang="en-US" altLang="fr-FR" sz="2000" b="1" dirty="0" smtClean="0">
                <a:cs typeface="Arial" charset="0"/>
              </a:rPr>
              <a:t> </a:t>
            </a:r>
            <a:r>
              <a:rPr lang="en-US" altLang="fr-FR" sz="2000" b="1" dirty="0">
                <a:cs typeface="Arial" charset="0"/>
              </a:rPr>
              <a:t/>
            </a:r>
            <a:br>
              <a:rPr lang="en-US" altLang="fr-FR" sz="2000" b="1" dirty="0">
                <a:cs typeface="Arial" charset="0"/>
              </a:rPr>
            </a:br>
            <a:r>
              <a:rPr lang="en-US" altLang="fr-FR" sz="2000" b="1" dirty="0">
                <a:cs typeface="Arial" charset="0"/>
              </a:rPr>
              <a:t>(EN iso 6946=&gt;16012)</a:t>
            </a:r>
            <a:br>
              <a:rPr lang="en-US" altLang="fr-FR" sz="2000" b="1" dirty="0">
                <a:cs typeface="Arial" charset="0"/>
              </a:rPr>
            </a:br>
            <a:r>
              <a:rPr lang="en-US" altLang="fr-FR" sz="2000" b="1" dirty="0">
                <a:cs typeface="Arial" charset="0"/>
              </a:rPr>
              <a:t>	</a:t>
            </a:r>
            <a:r>
              <a:rPr lang="et-EE" altLang="fr-FR" sz="2000" dirty="0" smtClean="0">
                <a:cs typeface="Arial" charset="0"/>
              </a:rPr>
              <a:t>Mida see tähendab</a:t>
            </a:r>
            <a:r>
              <a:rPr lang="en-US" altLang="fr-FR" sz="2000" dirty="0" smtClean="0">
                <a:cs typeface="Arial" charset="0"/>
              </a:rPr>
              <a:t>? </a:t>
            </a:r>
            <a:r>
              <a:rPr lang="et-EE" altLang="fr-FR" sz="2000" dirty="0" smtClean="0">
                <a:cs typeface="Arial" charset="0"/>
              </a:rPr>
              <a:t>Millised on tulemused</a:t>
            </a:r>
            <a:r>
              <a:rPr lang="en-US" altLang="fr-FR" sz="2000" dirty="0" smtClean="0">
                <a:cs typeface="Arial" charset="0"/>
              </a:rPr>
              <a:t>?</a:t>
            </a:r>
            <a:r>
              <a:rPr lang="en-US" altLang="fr-FR" sz="2000" b="1" dirty="0">
                <a:cs typeface="Arial" charset="0"/>
              </a:rPr>
              <a:t/>
            </a:r>
            <a:br>
              <a:rPr lang="en-US" altLang="fr-FR" sz="2000" b="1" dirty="0">
                <a:cs typeface="Arial" charset="0"/>
              </a:rPr>
            </a:br>
            <a:r>
              <a:rPr lang="en-US" altLang="fr-FR" sz="2000" b="1" dirty="0">
                <a:cs typeface="Arial" charset="0"/>
              </a:rPr>
              <a:t/>
            </a:r>
            <a:br>
              <a:rPr lang="en-US" altLang="fr-FR" sz="2000" b="1" dirty="0">
                <a:cs typeface="Arial" charset="0"/>
              </a:rPr>
            </a:br>
            <a:r>
              <a:rPr lang="et-EE" altLang="fr-FR" sz="2000" b="1" dirty="0" smtClean="0">
                <a:cs typeface="Arial" charset="0"/>
              </a:rPr>
              <a:t>Õhukese peegeldava soojusisolatsiooni uuringuprogrammi käivitamine</a:t>
            </a:r>
            <a:r>
              <a:rPr lang="en-US" altLang="fr-FR" sz="2000" b="1" dirty="0">
                <a:cs typeface="Arial" charset="0"/>
              </a:rPr>
              <a:t/>
            </a:r>
            <a:br>
              <a:rPr lang="en-US" altLang="fr-FR" sz="2000" b="1" dirty="0">
                <a:cs typeface="Arial" charset="0"/>
              </a:rPr>
            </a:br>
            <a:r>
              <a:rPr lang="en-US" altLang="fr-FR" sz="2000" b="1" dirty="0">
                <a:cs typeface="Arial" charset="0"/>
              </a:rPr>
              <a:t>	</a:t>
            </a:r>
            <a:r>
              <a:rPr lang="et-EE" altLang="fr-FR" sz="2000" u="sng" dirty="0" smtClean="0">
                <a:cs typeface="Arial" charset="0"/>
              </a:rPr>
              <a:t>Kohapealne katsemeetod</a:t>
            </a:r>
            <a:r>
              <a:rPr lang="en-US" altLang="fr-FR" sz="2000" dirty="0" smtClean="0">
                <a:cs typeface="Arial" charset="0"/>
              </a:rPr>
              <a:t>: </a:t>
            </a:r>
            <a:r>
              <a:rPr lang="et-EE" altLang="fr-FR" sz="2000" dirty="0" smtClean="0">
                <a:cs typeface="Arial" charset="0"/>
              </a:rPr>
              <a:t>Mida võime oodata</a:t>
            </a:r>
            <a:r>
              <a:rPr lang="en-US" altLang="fr-FR" sz="2000" dirty="0" smtClean="0">
                <a:cs typeface="Arial" charset="0"/>
              </a:rPr>
              <a:t>?</a:t>
            </a:r>
            <a:r>
              <a:rPr lang="en-US" altLang="fr-FR" sz="2000" b="1" dirty="0">
                <a:cs typeface="Arial" charset="0"/>
              </a:rPr>
              <a:t/>
            </a:r>
            <a:br>
              <a:rPr lang="en-US" altLang="fr-FR" sz="2000" b="1" dirty="0">
                <a:cs typeface="Arial" charset="0"/>
              </a:rPr>
            </a:br>
            <a:r>
              <a:rPr lang="en-US" altLang="fr-FR" sz="2000" b="1" dirty="0">
                <a:cs typeface="Arial" charset="0"/>
              </a:rPr>
              <a:t/>
            </a:r>
            <a:br>
              <a:rPr lang="en-US" altLang="fr-FR" sz="2000" b="1" dirty="0">
                <a:cs typeface="Arial" charset="0"/>
              </a:rPr>
            </a:br>
            <a:r>
              <a:rPr lang="en-US" altLang="fr-FR" sz="2000" b="1" dirty="0">
                <a:cs typeface="Arial" charset="0"/>
                <a:sym typeface="Wingdings"/>
              </a:rPr>
              <a:t>	2 </a:t>
            </a:r>
            <a:r>
              <a:rPr lang="et-EE" altLang="fr-FR" sz="2000" b="1" dirty="0" smtClean="0">
                <a:cs typeface="Arial" charset="0"/>
                <a:sym typeface="Wingdings"/>
              </a:rPr>
              <a:t>võimalust</a:t>
            </a:r>
            <a:r>
              <a:rPr lang="en-US" altLang="fr-FR" sz="2000" b="1" dirty="0" smtClean="0">
                <a:cs typeface="Arial" charset="0"/>
                <a:sym typeface="Wingdings"/>
              </a:rPr>
              <a:t>:</a:t>
            </a:r>
            <a:r>
              <a:rPr lang="en-US" altLang="fr-FR" sz="2000" b="1" dirty="0">
                <a:cs typeface="Arial" charset="0"/>
                <a:sym typeface="Wingdings"/>
              </a:rPr>
              <a:t/>
            </a:r>
            <a:br>
              <a:rPr lang="en-US" altLang="fr-FR" sz="2000" b="1" dirty="0">
                <a:cs typeface="Arial" charset="0"/>
                <a:sym typeface="Wingdings"/>
              </a:rPr>
            </a:br>
            <a:r>
              <a:rPr lang="en-US" altLang="fr-FR" sz="2000" dirty="0">
                <a:cs typeface="Arial" charset="0"/>
                <a:sym typeface="Wingdings"/>
              </a:rPr>
              <a:t>	</a:t>
            </a:r>
            <a:r>
              <a:rPr lang="en-US" altLang="fr-FR" sz="2000" dirty="0">
                <a:cs typeface="Arial" charset="0"/>
                <a:sym typeface="Wingdings 2"/>
              </a:rPr>
              <a:t></a:t>
            </a:r>
            <a:r>
              <a:rPr lang="en-US" altLang="fr-FR" sz="2000" dirty="0">
                <a:cs typeface="Arial" charset="0"/>
                <a:sym typeface="Wingdings"/>
              </a:rPr>
              <a:t>	</a:t>
            </a:r>
            <a:r>
              <a:rPr lang="et-EE" altLang="fr-FR" sz="2000" dirty="0" smtClean="0">
                <a:cs typeface="Arial" charset="0"/>
                <a:sym typeface="Wingdings"/>
              </a:rPr>
              <a:t>Õhuke peegeldav soojustus iseseisva tootena</a:t>
            </a:r>
            <a:r>
              <a:rPr lang="en-US" altLang="fr-FR" sz="2000" dirty="0" smtClean="0">
                <a:cs typeface="Arial" charset="0"/>
                <a:sym typeface="Wingdings"/>
              </a:rPr>
              <a:t>:</a:t>
            </a:r>
            <a:r>
              <a:rPr lang="en-US" altLang="fr-FR" sz="2000" dirty="0">
                <a:cs typeface="Arial" charset="0"/>
                <a:sym typeface="Wingdings"/>
              </a:rPr>
              <a:t/>
            </a:r>
            <a:br>
              <a:rPr lang="en-US" altLang="fr-FR" sz="2000" dirty="0">
                <a:cs typeface="Arial" charset="0"/>
                <a:sym typeface="Wingdings"/>
              </a:rPr>
            </a:br>
            <a:r>
              <a:rPr lang="en-US" altLang="fr-FR" sz="2000" b="1" dirty="0">
                <a:cs typeface="Arial" charset="0"/>
                <a:sym typeface="Wingdings"/>
              </a:rPr>
              <a:t>			Aluthermo Quattro</a:t>
            </a:r>
            <a:r>
              <a:rPr lang="en-US" altLang="fr-FR" sz="2000" b="1" dirty="0">
                <a:latin typeface="Calibri"/>
                <a:cs typeface="Calibri"/>
                <a:sym typeface="Wingdings"/>
              </a:rPr>
              <a:t>®</a:t>
            </a:r>
            <a:r>
              <a:rPr lang="en-US" altLang="fr-FR" sz="2000" b="1" dirty="0">
                <a:cs typeface="Arial" charset="0"/>
                <a:sym typeface="Wingdings"/>
              </a:rPr>
              <a:t> </a:t>
            </a:r>
            <a:r>
              <a:rPr lang="et-EE" altLang="fr-FR" sz="2000" b="1" dirty="0" smtClean="0">
                <a:cs typeface="Arial" charset="0"/>
                <a:sym typeface="Wingdings"/>
              </a:rPr>
              <a:t>või</a:t>
            </a:r>
            <a:r>
              <a:rPr lang="en-US" altLang="fr-FR" sz="2000" b="1" dirty="0" smtClean="0">
                <a:cs typeface="Arial" charset="0"/>
                <a:sym typeface="Wingdings"/>
              </a:rPr>
              <a:t> </a:t>
            </a:r>
            <a:r>
              <a:rPr lang="en-US" altLang="fr-FR" sz="2000" b="1" dirty="0" err="1">
                <a:cs typeface="Arial" charset="0"/>
                <a:sym typeface="Wingdings"/>
              </a:rPr>
              <a:t>Densima</a:t>
            </a:r>
            <a:r>
              <a:rPr lang="en-US" altLang="fr-FR" sz="2000" b="1" dirty="0">
                <a:cs typeface="Calibri"/>
                <a:sym typeface="Wingdings"/>
              </a:rPr>
              <a:t>®</a:t>
            </a:r>
            <a:r>
              <a:rPr lang="en-US" altLang="fr-FR" sz="2000" b="1" dirty="0">
                <a:latin typeface="Calibri"/>
                <a:cs typeface="Calibri"/>
                <a:sym typeface="Wingdings"/>
              </a:rPr>
              <a:t/>
            </a:r>
            <a:br>
              <a:rPr lang="en-US" altLang="fr-FR" sz="2000" b="1" dirty="0">
                <a:latin typeface="Calibri"/>
                <a:cs typeface="Calibri"/>
                <a:sym typeface="Wingdings"/>
              </a:rPr>
            </a:br>
            <a:r>
              <a:rPr lang="en-US" altLang="fr-FR" sz="2000" dirty="0">
                <a:latin typeface="Calibri"/>
                <a:cs typeface="Calibri"/>
                <a:sym typeface="Wingdings"/>
              </a:rPr>
              <a:t>	</a:t>
            </a:r>
            <a:r>
              <a:rPr lang="en-US" altLang="fr-FR" sz="2000" dirty="0">
                <a:latin typeface="Calibri"/>
                <a:cs typeface="Calibri"/>
                <a:sym typeface="Wingdings 2"/>
              </a:rPr>
              <a:t>	</a:t>
            </a:r>
            <a:r>
              <a:rPr lang="et-EE" altLang="fr-FR" sz="2000" dirty="0" smtClean="0">
                <a:latin typeface="Calibri"/>
                <a:cs typeface="Calibri"/>
                <a:sym typeface="Wingdings 2"/>
              </a:rPr>
              <a:t>Õhuke peegeldav soojustus koos täiendava soojustusega</a:t>
            </a:r>
            <a:r>
              <a:rPr lang="en-US" altLang="fr-FR" sz="2000" dirty="0" smtClean="0">
                <a:latin typeface="Calibri"/>
                <a:cs typeface="Calibri"/>
                <a:sym typeface="Wingdings 2"/>
              </a:rPr>
              <a:t>:</a:t>
            </a:r>
            <a:r>
              <a:rPr lang="en-US" altLang="fr-FR" sz="2000" b="1" dirty="0">
                <a:latin typeface="Calibri"/>
                <a:cs typeface="Calibri"/>
                <a:sym typeface="Wingdings 2"/>
              </a:rPr>
              <a:t/>
            </a:r>
            <a:br>
              <a:rPr lang="en-US" altLang="fr-FR" sz="2000" b="1" dirty="0">
                <a:latin typeface="Calibri"/>
                <a:cs typeface="Calibri"/>
                <a:sym typeface="Wingdings 2"/>
              </a:rPr>
            </a:br>
            <a:r>
              <a:rPr lang="en-US" altLang="fr-FR" sz="2000" b="1" dirty="0">
                <a:latin typeface="Calibri"/>
                <a:cs typeface="Calibri"/>
                <a:sym typeface="Wingdings 2"/>
              </a:rPr>
              <a:t>			Aluthermo Optima® </a:t>
            </a:r>
            <a:r>
              <a:rPr lang="et-EE" altLang="fr-FR" sz="2000" b="1" dirty="0" smtClean="0">
                <a:latin typeface="Calibri"/>
                <a:cs typeface="Calibri"/>
                <a:sym typeface="Wingdings 2"/>
              </a:rPr>
              <a:t>või</a:t>
            </a:r>
            <a:r>
              <a:rPr lang="en-US" altLang="fr-FR" sz="2000" b="1" dirty="0" smtClean="0">
                <a:latin typeface="Calibri"/>
                <a:cs typeface="Calibri"/>
                <a:sym typeface="Wingdings 2"/>
              </a:rPr>
              <a:t> </a:t>
            </a:r>
            <a:r>
              <a:rPr lang="en-US" altLang="fr-FR" sz="2000" b="1" dirty="0" err="1">
                <a:latin typeface="Calibri"/>
                <a:cs typeface="Calibri"/>
                <a:sym typeface="Wingdings 2"/>
              </a:rPr>
              <a:t>Roofreflex</a:t>
            </a:r>
            <a:r>
              <a:rPr lang="en-US" altLang="fr-FR" sz="2000" b="1" dirty="0">
                <a:latin typeface="Calibri"/>
                <a:cs typeface="Calibri"/>
                <a:sym typeface="Wingdings 2"/>
              </a:rPr>
              <a:t>®</a:t>
            </a:r>
            <a:endParaRPr lang="en-US" sz="1800" u="sng" dirty="0"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62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Inhaltsplatzhalter 3"/>
          <p:cNvSpPr txBox="1">
            <a:spLocks noGrp="1"/>
          </p:cNvSpPr>
          <p:nvPr>
            <p:ph idx="1"/>
          </p:nvPr>
        </p:nvSpPr>
        <p:spPr>
          <a:xfrm>
            <a:off x="755576" y="1412776"/>
            <a:ext cx="7571184" cy="4464496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  <a:tabLst>
                <a:tab pos="361950" algn="l"/>
              </a:tabLst>
            </a:pPr>
            <a:r>
              <a:rPr lang="en-GB" altLang="fr-FR" sz="1800" b="1" dirty="0" smtClean="0">
                <a:latin typeface="+mn-lt"/>
                <a:cs typeface="Arial" charset="0"/>
              </a:rPr>
              <a:t>Aluthermo® Quattro</a:t>
            </a:r>
            <a:r>
              <a:rPr lang="en-GB" altLang="fr-FR" sz="1800" dirty="0" smtClean="0">
                <a:latin typeface="+mn-lt"/>
                <a:cs typeface="Arial" charset="0"/>
              </a:rPr>
              <a:t>: CE</a:t>
            </a:r>
            <a:r>
              <a:rPr lang="et-EE" altLang="fr-FR" sz="1800" dirty="0" smtClean="0">
                <a:latin typeface="+mn-lt"/>
                <a:cs typeface="Arial" charset="0"/>
              </a:rPr>
              <a:t>-vastavusmärgistusega</a:t>
            </a:r>
            <a:r>
              <a:rPr lang="en-GB" altLang="fr-FR" sz="1800" dirty="0" smtClean="0">
                <a:latin typeface="+mn-lt"/>
                <a:cs typeface="Arial" charset="0"/>
              </a:rPr>
              <a:t>.</a:t>
            </a: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>
              <a:buNone/>
              <a:tabLst>
                <a:tab pos="361950" algn="l"/>
              </a:tabLst>
            </a:pPr>
            <a:r>
              <a:rPr lang="en-GB" altLang="fr-FR" sz="1800" dirty="0" smtClean="0">
                <a:latin typeface="+mn-lt"/>
                <a:cs typeface="Arial" charset="0"/>
              </a:rPr>
              <a:t>RWTH Germany</a:t>
            </a:r>
            <a:r>
              <a:rPr lang="et-EE" altLang="fr-FR" sz="1800" dirty="0" smtClean="0">
                <a:latin typeface="+mn-lt"/>
                <a:cs typeface="Arial" charset="0"/>
              </a:rPr>
              <a:t> uuringu kohaselt saavutab</a:t>
            </a:r>
            <a:r>
              <a:rPr lang="en-GB" altLang="fr-FR" sz="1800" dirty="0" smtClean="0">
                <a:latin typeface="+mn-lt"/>
                <a:cs typeface="Arial" charset="0"/>
              </a:rPr>
              <a:t> </a:t>
            </a:r>
            <a:r>
              <a:rPr lang="en-GB" altLang="fr-FR" sz="1800" dirty="0">
                <a:latin typeface="+mn-lt"/>
                <a:cs typeface="Arial" charset="0"/>
              </a:rPr>
              <a:t>Aluthermo Quattro</a:t>
            </a:r>
            <a:r>
              <a:rPr lang="en-GB" altLang="fr-FR" sz="1800" dirty="0">
                <a:latin typeface="Calibri"/>
                <a:cs typeface="Calibri"/>
              </a:rPr>
              <a:t>®</a:t>
            </a:r>
            <a:r>
              <a:rPr lang="en-GB" altLang="fr-FR" sz="1800" dirty="0">
                <a:latin typeface="+mn-lt"/>
                <a:cs typeface="Arial" charset="0"/>
              </a:rPr>
              <a:t> </a:t>
            </a:r>
            <a:r>
              <a:rPr lang="et-EE" altLang="fr-FR" sz="1800" dirty="0" smtClean="0">
                <a:latin typeface="+mn-lt"/>
                <a:cs typeface="Arial" charset="0"/>
              </a:rPr>
              <a:t>samaväärse soojustakistuse</a:t>
            </a:r>
            <a:r>
              <a:rPr lang="en-GB" altLang="fr-FR" sz="1800" dirty="0" smtClean="0">
                <a:latin typeface="+mn-lt"/>
                <a:cs typeface="Arial" charset="0"/>
              </a:rPr>
              <a:t> R </a:t>
            </a:r>
            <a:r>
              <a:rPr lang="en-GB" altLang="fr-FR" sz="1800" dirty="0">
                <a:latin typeface="+mn-lt"/>
                <a:cs typeface="Arial" charset="0"/>
              </a:rPr>
              <a:t>5,70 m².K/W.</a:t>
            </a:r>
          </a:p>
          <a:p>
            <a:pPr marL="0" indent="0" eaLnBrk="1" hangingPunct="1">
              <a:buFontTx/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>
              <a:buNone/>
              <a:tabLst>
                <a:tab pos="361950" algn="l"/>
              </a:tabLst>
            </a:pPr>
            <a:r>
              <a:rPr lang="en-GB" altLang="fr-FR" sz="1800" dirty="0" smtClean="0">
                <a:latin typeface="+mn-lt"/>
                <a:cs typeface="Arial" charset="0"/>
              </a:rPr>
              <a:t>Sheffield </a:t>
            </a:r>
            <a:r>
              <a:rPr lang="en-GB" altLang="fr-FR" sz="1800" dirty="0">
                <a:latin typeface="+mn-lt"/>
                <a:cs typeface="Arial" charset="0"/>
              </a:rPr>
              <a:t>Hallam University </a:t>
            </a:r>
            <a:r>
              <a:rPr lang="et-EE" altLang="fr-FR" sz="1800" dirty="0" smtClean="0">
                <a:latin typeface="+mn-lt"/>
                <a:cs typeface="Arial" charset="0"/>
              </a:rPr>
              <a:t>uuringu kohaselt on </a:t>
            </a:r>
            <a:r>
              <a:rPr lang="en-GB" altLang="fr-FR" sz="1800" dirty="0" err="1" smtClean="0">
                <a:latin typeface="+mn-lt"/>
                <a:cs typeface="Arial" charset="0"/>
              </a:rPr>
              <a:t>Aluthermo</a:t>
            </a:r>
            <a:r>
              <a:rPr lang="fr-BE" altLang="fr-FR" sz="1800" b="1" baseline="30000" dirty="0" smtClean="0">
                <a:latin typeface="Calibri"/>
                <a:cs typeface="Calibri"/>
              </a:rPr>
              <a:t> </a:t>
            </a:r>
            <a:r>
              <a:rPr lang="en-GB" altLang="fr-FR" sz="1800" dirty="0" smtClean="0">
                <a:latin typeface="+mn-lt"/>
                <a:cs typeface="Arial" charset="0"/>
              </a:rPr>
              <a:t> </a:t>
            </a:r>
            <a:r>
              <a:rPr lang="en-GB" altLang="fr-FR" sz="1800" dirty="0">
                <a:latin typeface="+mn-lt"/>
                <a:cs typeface="Arial" charset="0"/>
              </a:rPr>
              <a:t>Quattro</a:t>
            </a:r>
            <a:r>
              <a:rPr lang="en-GB" altLang="fr-FR" sz="1800" dirty="0">
                <a:latin typeface="Calibri"/>
                <a:cs typeface="Calibri"/>
              </a:rPr>
              <a:t>®</a:t>
            </a:r>
            <a:r>
              <a:rPr lang="en-GB" altLang="fr-FR" sz="1800" dirty="0">
                <a:latin typeface="+mn-lt"/>
                <a:cs typeface="Arial" charset="0"/>
              </a:rPr>
              <a:t> </a:t>
            </a:r>
            <a:r>
              <a:rPr lang="et-EE" altLang="fr-FR" sz="1800" dirty="0" smtClean="0">
                <a:latin typeface="+mn-lt"/>
                <a:cs typeface="Arial" charset="0"/>
              </a:rPr>
              <a:t>vähemalt samaväärne</a:t>
            </a:r>
            <a:r>
              <a:rPr lang="en-GB" altLang="fr-FR" sz="1800" dirty="0" smtClean="0">
                <a:latin typeface="+mn-lt"/>
                <a:cs typeface="Arial" charset="0"/>
              </a:rPr>
              <a:t> </a:t>
            </a:r>
            <a:r>
              <a:rPr lang="en-GB" altLang="fr-FR" sz="1800" dirty="0">
                <a:latin typeface="+mn-lt"/>
                <a:cs typeface="Arial" charset="0"/>
              </a:rPr>
              <a:t>200mm </a:t>
            </a:r>
            <a:r>
              <a:rPr lang="et-EE" altLang="fr-FR" sz="1800" dirty="0" smtClean="0">
                <a:latin typeface="+mn-lt"/>
                <a:cs typeface="Arial" charset="0"/>
              </a:rPr>
              <a:t>klaasvill-soojustusega</a:t>
            </a:r>
            <a:r>
              <a:rPr lang="en-GB" altLang="fr-FR" sz="1800" dirty="0" smtClean="0">
                <a:latin typeface="+mn-lt"/>
                <a:cs typeface="Arial" charset="0"/>
              </a:rPr>
              <a:t>.</a:t>
            </a: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en-GB" altLang="fr-FR" sz="1800" dirty="0">
              <a:latin typeface="+mn-lt"/>
              <a:cs typeface="Arial" charset="0"/>
            </a:endParaRPr>
          </a:p>
          <a:p>
            <a:pPr marL="0" indent="0" eaLnBrk="1" hangingPunct="1">
              <a:buFontTx/>
              <a:buNone/>
            </a:pPr>
            <a:endParaRPr lang="fr-BE" altLang="fr-FR" sz="1800" dirty="0">
              <a:latin typeface="+mn-lt"/>
              <a:cs typeface="Arial" charset="0"/>
            </a:endParaRPr>
          </a:p>
        </p:txBody>
      </p:sp>
      <p:sp>
        <p:nvSpPr>
          <p:cNvPr id="6149" name="AutoShape 10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3362238" y="3645024"/>
            <a:ext cx="2346499" cy="431800"/>
          </a:xfrm>
          <a:prstGeom prst="actionButtonBlank">
            <a:avLst/>
          </a:prstGeom>
          <a:solidFill>
            <a:srgbClr val="DF0024"/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ts val="8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700"/>
              </a:spcBef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500"/>
              </a:spcBef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500"/>
              </a:spcBef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fr-FR" sz="1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RWTH</a:t>
            </a:r>
            <a:r>
              <a:rPr lang="et-EE" altLang="fr-FR" sz="18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uuring</a:t>
            </a:r>
            <a:endParaRPr lang="de-DE" altLang="fr-FR" sz="1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6150" name="AutoShape 11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3815085" y="5157192"/>
            <a:ext cx="1440805" cy="360362"/>
          </a:xfrm>
          <a:prstGeom prst="actionButtonBlank">
            <a:avLst/>
          </a:prstGeom>
          <a:solidFill>
            <a:srgbClr val="DF002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ts val="8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700"/>
              </a:spcBef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500"/>
              </a:spcBef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500"/>
              </a:spcBef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fr-BE" altLang="fr-FR" sz="1800" dirty="0">
                <a:solidFill>
                  <a:schemeClr val="bg1"/>
                </a:solidFill>
                <a:latin typeface="+mn-lt"/>
                <a:hlinkClick r:id="rId5" action="ppaction://hlinkfile"/>
              </a:rPr>
              <a:t>CIM</a:t>
            </a:r>
            <a:r>
              <a:rPr lang="fr-BE" altLang="fr-FR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t-EE" altLang="fr-FR" sz="1800" dirty="0" smtClean="0">
                <a:solidFill>
                  <a:schemeClr val="bg1"/>
                </a:solidFill>
                <a:latin typeface="+mn-lt"/>
              </a:rPr>
              <a:t>uuring</a:t>
            </a:r>
            <a:endParaRPr lang="de-DE" altLang="fr-FR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AutoShape 10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2600325" y="1916832"/>
            <a:ext cx="3870325" cy="431800"/>
          </a:xfrm>
          <a:prstGeom prst="actionButtonBlank">
            <a:avLst/>
          </a:prstGeom>
          <a:solidFill>
            <a:srgbClr val="DF0024"/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ts val="800"/>
              </a:spcBef>
              <a:buSzPct val="100000"/>
              <a:buFont typeface="Arial" charset="0"/>
              <a:buChar char="•"/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700"/>
              </a:spcBef>
              <a:buSzPct val="100000"/>
              <a:buFont typeface="Arial" charset="0"/>
              <a:buChar char="–"/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Font typeface="Arial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500"/>
              </a:spcBef>
              <a:buSzPct val="100000"/>
              <a:buFont typeface="Arial" charset="0"/>
              <a:buChar char="–"/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500"/>
              </a:spcBef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t-EE" altLang="fr-FR" sz="180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Toimivusdeklaratsioon</a:t>
            </a:r>
            <a:endParaRPr lang="de-DE" altLang="fr-FR" sz="1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3568" y="46946"/>
            <a:ext cx="8316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000" dirty="0" smtClean="0">
                <a:solidFill>
                  <a:schemeClr val="bg1"/>
                </a:solidFill>
                <a:cs typeface="Gotham Book" pitchFamily="50" charset="0"/>
              </a:rPr>
              <a:t>ALUTHERMO® QUATTRO</a:t>
            </a:r>
            <a:r>
              <a:rPr lang="et-EE" sz="3000" dirty="0" smtClean="0">
                <a:solidFill>
                  <a:schemeClr val="bg1"/>
                </a:solidFill>
                <a:cs typeface="Gotham Book" pitchFamily="50" charset="0"/>
              </a:rPr>
              <a:t> SERTIFITSEERIMINE</a:t>
            </a:r>
            <a:endParaRPr lang="fr-FR" sz="3000" dirty="0">
              <a:solidFill>
                <a:schemeClr val="bg1"/>
              </a:solidFill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869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757</Words>
  <Application>Microsoft Office PowerPoint</Application>
  <PresentationFormat>On-screen Show (4:3)</PresentationFormat>
  <Paragraphs>250</Paragraphs>
  <Slides>32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Thème Office</vt:lpstr>
      <vt:lpstr>Photo Editor Photo</vt:lpstr>
      <vt:lpstr>PowerPoint Presentation</vt:lpstr>
      <vt:lpstr>Asutatud vastamaks vajadusele uute toodete järele, milles on ühendatud head soojustusomadused, kompaktne suurus, paigaldusmugavus ja kohandatavus.  Põhimõiste:   “Soojusisolatsioon peegelduse kaudu”  Peamised tooted:   Õhukesed peegeldavad isolatsioonimaterjalid, mis vastavad kõrgeimatele standarditele:  Aluthermo® Quattro® (Patenditaotlus registreeritud 2004) Aluthermo® Optima® (Patenditaotlus registreeritud 2013) Aluthermo® Densima® (Patenditaotlus registreeritud 2013)   Õhuke, peegeldav ja hingav aluskate:  Roofreflex®  Aluthermo SA on üks Euroopa turuliidreid, viimaste aastate jooksul on müüdud rohkem kui 15 000 000 m². See tähendab enam kui 150 000 rahulolevat klienti.</vt:lpstr>
      <vt:lpstr>Aluthermo® Quattro – 10 mm  Esimene õhuke, mitmekülgselt peegeldav mitmekihiline soojustussüsteem, mille kõik pinnad on täielikult termokeevitatud </vt:lpstr>
      <vt:lpstr>Aluthermo® Densima – 37 mm   Soojustus, aurutõke ja hingav aluskate kombineeritud ühte tootesse. Muudetud paksemaks, et vastata Euroopa standarditele, on see ideaalne soojustusmaterjal katuse renoveerimisel. </vt:lpstr>
      <vt:lpstr>Aluthermo® Optima – 42 mm  Peegeldav soojustusmaterjal, mis on muudetud paksemaks, et vastata Euroopa standarditele; peamiselt kasutatakse katustel aurutõkkena.</vt:lpstr>
      <vt:lpstr>Roofreflex® - 37 mm   Soojustav, peegeldav ja hingav katuse aluskate, hea auruläbivusega. </vt:lpstr>
      <vt:lpstr>PowerPoint Presentation</vt:lpstr>
      <vt:lpstr>Kuumutuskambri või kuumutusplaadi katse:  R= δ/λ  Ametlik katsemeetod peegeldavale soojusisolatsioonile  (EN iso 6946=&gt;16012)  Mida see tähendab? Millised on tulemused?  Õhukese peegeldava soojusisolatsiooni uuringuprogrammi käivitamine  Kohapealne katsemeetod: Mida võime oodata?   2 võimalust:   Õhuke peegeldav soojustus iseseisva tootena:    Aluthermo Quattro® või Densima®   Õhuke peegeldav soojustus koos täiendava soojustusega:    Aluthermo Optima® või Roofreflex®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Kathy</dc:creator>
  <cp:lastModifiedBy>buroo</cp:lastModifiedBy>
  <cp:revision>211</cp:revision>
  <cp:lastPrinted>2016-03-10T15:39:08Z</cp:lastPrinted>
  <dcterms:created xsi:type="dcterms:W3CDTF">2016-03-10T08:15:23Z</dcterms:created>
  <dcterms:modified xsi:type="dcterms:W3CDTF">2018-10-12T12:47:39Z</dcterms:modified>
</cp:coreProperties>
</file>